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35"/>
  </p:handoutMasterIdLst>
  <p:sldIdLst>
    <p:sldId id="257" r:id="rId4"/>
    <p:sldId id="291" r:id="rId5"/>
    <p:sldId id="305" r:id="rId7"/>
    <p:sldId id="260" r:id="rId8"/>
    <p:sldId id="307" r:id="rId9"/>
    <p:sldId id="294" r:id="rId10"/>
    <p:sldId id="293" r:id="rId11"/>
    <p:sldId id="295" r:id="rId12"/>
    <p:sldId id="296" r:id="rId13"/>
    <p:sldId id="308" r:id="rId14"/>
    <p:sldId id="292" r:id="rId15"/>
    <p:sldId id="284" r:id="rId16"/>
    <p:sldId id="285" r:id="rId17"/>
    <p:sldId id="309" r:id="rId18"/>
    <p:sldId id="266" r:id="rId19"/>
    <p:sldId id="286" r:id="rId20"/>
    <p:sldId id="287" r:id="rId21"/>
    <p:sldId id="288" r:id="rId22"/>
    <p:sldId id="289" r:id="rId23"/>
    <p:sldId id="290" r:id="rId24"/>
    <p:sldId id="310" r:id="rId25"/>
    <p:sldId id="297" r:id="rId26"/>
    <p:sldId id="298" r:id="rId27"/>
    <p:sldId id="299" r:id="rId28"/>
    <p:sldId id="311" r:id="rId29"/>
    <p:sldId id="300" r:id="rId30"/>
    <p:sldId id="301" r:id="rId31"/>
    <p:sldId id="302" r:id="rId32"/>
    <p:sldId id="303" r:id="rId33"/>
    <p:sldId id="304" r:id="rId3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2" name="刘 小刘" initials="刘" lastIdx="0" clrIdx="1"/>
  <p:cmAuthor id="3" name="幸全" initials="幸全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60.xml"/><Relationship Id="rId7" Type="http://schemas.openxmlformats.org/officeDocument/2006/relationships/image" Target="../media/image1.png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67.xml"/><Relationship Id="rId7" Type="http://schemas.openxmlformats.org/officeDocument/2006/relationships/image" Target="../media/image2.png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79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86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" Type="http://schemas.openxmlformats.org/officeDocument/2006/relationships/tags" Target="../tags/tag28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00.xml"/><Relationship Id="rId3" Type="http://schemas.openxmlformats.org/officeDocument/2006/relationships/image" Target="../media/image3.png"/><Relationship Id="rId2" Type="http://schemas.openxmlformats.org/officeDocument/2006/relationships/tags" Target="../tags/tag299.xml"/><Relationship Id="rId1" Type="http://schemas.openxmlformats.org/officeDocument/2006/relationships/tags" Target="../tags/tag29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4" Type="http://schemas.openxmlformats.org/officeDocument/2006/relationships/notesSlide" Target="../notesSlides/notesSlide1.xml"/><Relationship Id="rId23" Type="http://schemas.openxmlformats.org/officeDocument/2006/relationships/slideLayout" Target="../slideLayouts/slideLayout17.xml"/><Relationship Id="rId22" Type="http://schemas.openxmlformats.org/officeDocument/2006/relationships/tags" Target="../tags/tag184.xml"/><Relationship Id="rId21" Type="http://schemas.openxmlformats.org/officeDocument/2006/relationships/tags" Target="../tags/tag183.xml"/><Relationship Id="rId20" Type="http://schemas.openxmlformats.org/officeDocument/2006/relationships/tags" Target="../tags/tag182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11.xml"/><Relationship Id="rId3" Type="http://schemas.openxmlformats.org/officeDocument/2006/relationships/image" Target="../media/image4.png"/><Relationship Id="rId2" Type="http://schemas.openxmlformats.org/officeDocument/2006/relationships/tags" Target="../tags/tag310.xml"/><Relationship Id="rId1" Type="http://schemas.openxmlformats.org/officeDocument/2006/relationships/tags" Target="../tags/tag309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14.xml"/><Relationship Id="rId3" Type="http://schemas.openxmlformats.org/officeDocument/2006/relationships/image" Target="../media/image5.png"/><Relationship Id="rId2" Type="http://schemas.openxmlformats.org/officeDocument/2006/relationships/tags" Target="../tags/tag313.xml"/><Relationship Id="rId1" Type="http://schemas.openxmlformats.org/officeDocument/2006/relationships/tags" Target="../tags/tag31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28.xml"/><Relationship Id="rId3" Type="http://schemas.openxmlformats.org/officeDocument/2006/relationships/image" Target="../media/image6.png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31.xml"/><Relationship Id="rId3" Type="http://schemas.openxmlformats.org/officeDocument/2006/relationships/image" Target="../media/image7.png"/><Relationship Id="rId2" Type="http://schemas.openxmlformats.org/officeDocument/2006/relationships/tags" Target="../tags/tag330.xml"/><Relationship Id="rId1" Type="http://schemas.openxmlformats.org/officeDocument/2006/relationships/tags" Target="../tags/tag329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34.xml"/><Relationship Id="rId3" Type="http://schemas.openxmlformats.org/officeDocument/2006/relationships/image" Target="../media/image8.png"/><Relationship Id="rId2" Type="http://schemas.openxmlformats.org/officeDocument/2006/relationships/tags" Target="../tags/tag333.xml"/><Relationship Id="rId1" Type="http://schemas.openxmlformats.org/officeDocument/2006/relationships/tags" Target="../tags/tag33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" Type="http://schemas.openxmlformats.org/officeDocument/2006/relationships/tags" Target="../tags/tag33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8" Type="http://schemas.openxmlformats.org/officeDocument/2006/relationships/slideLayout" Target="../slideLayouts/slideLayout17.xml"/><Relationship Id="rId17" Type="http://schemas.openxmlformats.org/officeDocument/2006/relationships/tags" Target="../tags/tag213.xml"/><Relationship Id="rId16" Type="http://schemas.openxmlformats.org/officeDocument/2006/relationships/tags" Target="../tags/tag212.xml"/><Relationship Id="rId15" Type="http://schemas.openxmlformats.org/officeDocument/2006/relationships/tags" Target="../tags/tag211.xml"/><Relationship Id="rId14" Type="http://schemas.openxmlformats.org/officeDocument/2006/relationships/tags" Target="../tags/tag210.xml"/><Relationship Id="rId13" Type="http://schemas.openxmlformats.org/officeDocument/2006/relationships/tags" Target="../tags/tag209.xml"/><Relationship Id="rId12" Type="http://schemas.openxmlformats.org/officeDocument/2006/relationships/tags" Target="../tags/tag208.xml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tags" Target="../tags/tag19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41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484120" y="3239135"/>
            <a:ext cx="8190865" cy="1118235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项目十一</a:t>
            </a:r>
            <a: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 </a:t>
            </a:r>
            <a:b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</a:b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搭建</a:t>
            </a:r>
            <a:r>
              <a:rPr lang="en-US" altLang="zh-CN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DHCP</a:t>
            </a:r>
            <a:r>
              <a:rPr lang="zh-CN" altLang="en-US" dirty="0">
                <a:solidFill>
                  <a:schemeClr val="dk1">
                    <a:lumMod val="85000"/>
                    <a:lumOff val="15000"/>
                  </a:schemeClr>
                </a:solidFill>
                <a:sym typeface="+mn-lt"/>
              </a:rPr>
              <a:t>服务器</a:t>
            </a: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11.2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安装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DHCP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服务程序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83610" y="3789045"/>
            <a:ext cx="5223510" cy="5689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11.2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安装DHCP服务程序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539859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在CentOS Stream 9操作系统中，DHCP服务程序分为客户端程序和服务端程序，客户端程序为dhcp-client，默认已经安装；服务端成武为dhcp-server，用户在配置DHCP服务时，需要安装。安装DHCP服务器程序的过程如下：
1. 通过ping命令检查客户机和服务器之间能否通信。
2. 查看软件包是否安装。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rpm -qa|grep dhcp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此命令会列出系统中所有已安装的RPM包，并通过grep命令筛选出包含“dhcp”的软件包。如果执行以上命令没有提示信息，表示系统中未安装DHCP服务程序。
</a:t>
            </a: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8290" y="3620135"/>
            <a:ext cx="5960745" cy="5378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770" y="2099310"/>
            <a:ext cx="5254625" cy="9372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11.2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安装DHCP服务程序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277600" cy="2997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检查软件源。确保你的系统软件源已正确配置，并且包含所需的软件包。可以通过以下命令更新软件源缓存：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 sudo dnf clean all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sudo dnf update -y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进行安装。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dnf install -y dhcp-server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6" name="图片 1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5395" y="2063115"/>
            <a:ext cx="5399405" cy="420116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29965" y="2391410"/>
            <a:ext cx="5361305" cy="583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11.2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安装DHCP服务程序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277600" cy="20262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检查安装结果。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执行步骤命令查看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服务是否已经安装完毕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rpm -qa|grep dhcp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8" name="图片 1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5235" y="3258820"/>
            <a:ext cx="10087610" cy="27158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11.3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配置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DHCP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01040" y="1200150"/>
            <a:ext cx="11134725" cy="2691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dhcpd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conf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DHCP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服务器的核心配置文件，用于定义如何为客户端分配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地址及其他网络参数。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dhcpd.conf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文件对关键字严格区分大小写，每行除了括号以外都必须以分号结束。以井号开始的航表示该航为注释行。格式如下。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4605" y="3631565"/>
            <a:ext cx="7632065" cy="17278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全局选项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;      	//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这些选项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参数全局有效并位于声明之上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声明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;     	//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这些选项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参数局部有效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}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1040" y="1079183"/>
            <a:ext cx="5080000" cy="368300"/>
          </a:xfrm>
          <a:prstGeom prst="rect">
            <a:avLst/>
          </a:prstGeom>
        </p:spPr>
        <p:txBody>
          <a:bodyPr>
            <a:spAutoFit/>
          </a:bodyPr>
          <a:p>
            <a:pPr marL="0" indent="269875" algn="just" defTabSz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latin typeface="Times New Roman" panose="02020603050405020304"/>
                <a:ea typeface="楷体_GB2312"/>
              </a:rPr>
              <a:t>1.</a:t>
            </a:r>
            <a:r>
              <a:rPr lang="zh-CN" altLang="en-US" b="1">
                <a:latin typeface="Times New Roman" panose="02020603050405020304"/>
                <a:ea typeface="楷体_GB2312"/>
              </a:rPr>
              <a:t>了解</a:t>
            </a:r>
            <a:r>
              <a:rPr lang="en-US" altLang="zh-CN" b="1">
                <a:latin typeface="Times New Roman" panose="02020603050405020304"/>
                <a:ea typeface="楷体_GB2312"/>
              </a:rPr>
              <a:t>DHCP </a:t>
            </a:r>
            <a:r>
              <a:rPr lang="zh-CN" altLang="en-US" b="1">
                <a:latin typeface="Times New Roman" panose="02020603050405020304"/>
                <a:ea typeface="楷体_GB2312"/>
              </a:rPr>
              <a:t>配置文件</a:t>
            </a:r>
            <a:endParaRPr lang="zh-CN" altLang="en-US" b="1">
              <a:latin typeface="Times New Roman" panose="02020603050405020304"/>
              <a:ea typeface="楷体_GB231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188085" y="1185545"/>
            <a:ext cx="9815830" cy="137287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全局选项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      	//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参数全局有效并位于声明之上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     	//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参数局部有效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}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1405" y="3011170"/>
            <a:ext cx="9922510" cy="31178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参数：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表明如何执行任务、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是否要执行任务、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将哪些网络配置选项发送给客户，常用参数如下：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6575" algn="l"/>
              </a:tab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defaults-lease-time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：默认租约时间，单位为秒。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6575" algn="l"/>
              </a:tabLs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default-lease-time  21600 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，表示默认租约时间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21600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6575" algn="l"/>
              </a:tab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max-lease-time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：最大租约时间，客户端超过租约但尚未更新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时最长可以使用该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的时间。例如：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max-lease-time  43200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表示最大租约时间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43200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6575" algn="l"/>
              </a:tab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ddns-update-style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：配置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DHCP-DNS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互动更新模式。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6575" algn="l"/>
              </a:tab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hardware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：指定网卡接口类型和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MAC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6575" algn="l"/>
              </a:tab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server-name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：通知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客户服务器名称。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6575" algn="l"/>
              </a:tab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get-lease-hostnames flag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：检查客户端使用的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6575" algn="l"/>
              </a:tab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fixed-address 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：分配给客户端一个固定的地址。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536575" algn="l"/>
              </a:tabLs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authritative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：拒绝不正确的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地址的要求。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188085" y="1185545"/>
            <a:ext cx="9815830" cy="137287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全局选项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      	//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参数全局有效并位于声明之上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     	//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参数局部有效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}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6940" y="2816860"/>
            <a:ext cx="10358120" cy="2799715"/>
          </a:xfrm>
          <a:prstGeom prst="rect">
            <a:avLst/>
          </a:prstGeom>
        </p:spPr>
        <p:txBody>
          <a:bodyPr wrap="square">
            <a:spAutoFit/>
          </a:bodyPr>
          <a:p>
            <a:pPr marL="533400" indent="400050" algn="just" defTabSz="266700">
              <a:tabLst>
                <a:tab pos="533400" algn="l"/>
              </a:tabLs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2.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选项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用来配置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DHCP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可选参数，全部用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关键字作为开始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 routers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：为客户端设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置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默认网关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。例如：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 routers   192.168.1.1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 subnet-mask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：为客户端设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置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子网掩码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266700" indent="266700" algn="just" defTabSz="266700">
              <a:tabLst>
                <a:tab pos="536575" algn="l"/>
              </a:tabLs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例如：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option subnet-mask   255.255.255.0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 domain-name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：为客户端指明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DNS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名字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 domain-name-servers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：为客户端指明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DNS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服务器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的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IP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地址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 time-offset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：为客户端设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置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和格林威治时间的偏移时间，单位是秒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 ntp-server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：为客户端设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置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网络时间服务器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IP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地址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 host-name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为客户端指定主机名称。若客户端使用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Windows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则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不要选择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host-name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，即不要为其指定主机名称。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option broadcast-address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为客户端设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置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广播地址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1188085" y="1084580"/>
            <a:ext cx="9815830" cy="137287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全局选项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      	//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参数全局有效并位于声明之上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     	//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参数局部有效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}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8085" y="2457450"/>
            <a:ext cx="10332720" cy="2799715"/>
          </a:xfrm>
          <a:prstGeom prst="rect">
            <a:avLst/>
          </a:prstGeom>
        </p:spPr>
        <p:txBody>
          <a:bodyPr wrap="square">
            <a:spAutoFit/>
          </a:bodyPr>
          <a:p>
            <a:pPr marL="266700" indent="-266700" algn="just" defTabSz="266700">
              <a:tabLst>
                <a:tab pos="533400" algn="l"/>
              </a:tabLs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3.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声明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描述网络布局、提供客户的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IP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地址等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shared-network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：告知是否一些子网分享相同网络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range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起始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IP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终止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IP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提供动态分配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IP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的范围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host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需要参考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主机名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group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：为一组参数提供声明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allow unknown-clients/deny unknown-client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：是否动态分配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IP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给未知的使用者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allow bootp/deny bootp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：是否响应激活查询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allow booting/deny booting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：是否响应使用者查询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filename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：开始启动文件的名称，应用于无盘工作站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1066800" indent="-266700" algn="just" defTabSz="266700"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next-server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：设置服务器从引导文件中装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入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主机名，应用于无盘工作站。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subnet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：描述一个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IP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地址是否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0105" y="5333365"/>
            <a:ext cx="911098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声明设置选项格式为：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47240" y="5670550"/>
            <a:ext cx="8957310" cy="1076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subnet 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子网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ID  netmask  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子网掩码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{ 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range  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起始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 结束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;   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指定可分配给客户端的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地址范围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参数； 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    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定义客户端的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参数，如子网掩码、默认网关等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}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914400"/>
            <a:ext cx="10400030" cy="2676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dhcpd.conf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网络中有若干台计算机，在该网络中用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搭建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服务器，实现自动分配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地址的功能。需求如下：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网络中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地址的网段：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192.168.9.0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子网掩码：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255.255.255.0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主机的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192.168.9.1/24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动态分配的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范围：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192.168.9.80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192.168.9.180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客户端的网关设置：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192.168.9.1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675" y="3839210"/>
            <a:ext cx="9867900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eriod"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服务的配置文件是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/etc/dhcp/dhcpd.conf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，使用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cat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命令查看新的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dhcpd.conf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文件，执行下面命令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cat /etc/dhcp/dhcpd.conf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1" name="图片 1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25" y="4917440"/>
            <a:ext cx="7676515" cy="126555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930380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349" y="807955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安装前准备</a:t>
            </a:r>
            <a:endParaRPr lang="zh-CN" altLang="en-US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948702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1893059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1770380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11.2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服务程序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1911380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2855738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2733040"/>
            <a:ext cx="463804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11.3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2874059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5391543" y="3818417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61"/>
          <p:cNvSpPr txBox="1"/>
          <p:nvPr>
            <p:custDataLst>
              <p:tags r:id="rId17"/>
            </p:custDataLst>
          </p:nvPr>
        </p:nvSpPr>
        <p:spPr>
          <a:xfrm>
            <a:off x="6159349" y="3695991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11.4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启动和停止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58"/>
          <p:cNvSpPr txBox="1"/>
          <p:nvPr>
            <p:custDataLst>
              <p:tags r:id="rId18"/>
            </p:custDataLst>
          </p:nvPr>
        </p:nvSpPr>
        <p:spPr>
          <a:xfrm>
            <a:off x="5420119" y="3836738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椭圆 1"/>
          <p:cNvSpPr/>
          <p:nvPr>
            <p:custDataLst>
              <p:tags r:id="rId19"/>
            </p:custDataLst>
          </p:nvPr>
        </p:nvSpPr>
        <p:spPr>
          <a:xfrm>
            <a:off x="5411863" y="4737897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61"/>
          <p:cNvSpPr txBox="1"/>
          <p:nvPr>
            <p:custDataLst>
              <p:tags r:id="rId20"/>
            </p:custDataLst>
          </p:nvPr>
        </p:nvSpPr>
        <p:spPr>
          <a:xfrm>
            <a:off x="6159500" y="4657725"/>
            <a:ext cx="548259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11.5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58"/>
          <p:cNvSpPr txBox="1"/>
          <p:nvPr>
            <p:custDataLst>
              <p:tags r:id="rId21"/>
            </p:custDataLst>
          </p:nvPr>
        </p:nvSpPr>
        <p:spPr>
          <a:xfrm>
            <a:off x="5440439" y="4756218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205" y="1079500"/>
            <a:ext cx="1040003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vim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编辑器打开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/dhcpd.conf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9310" y="1857375"/>
            <a:ext cx="10905490" cy="4523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vim /etc/dhcp/dhcpd.conf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根据需求修改文件，内容如下：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subnet  192.168.9.0   netmask   255.255.255.0{    	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配置子网的网段和子网掩码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option routers  192.168.9.20; 					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设置默认网关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option subnet-mask  255.255.255.0;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option nis-domain  "Scat. com";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option domain-name  "Scat. com";  				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设置主机名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option domain- name-servers  192.168.9.36;   		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设置默认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DNS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option time-offset  -18000; 						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为客户端指定和格林威治时间的偏移时间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range dynamic-bootp 192 .168.9.80  192.168. 9.180;  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设置可自动分配的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地址范围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default-lease-time  691200;  					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默认租约时间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host  ns { 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next-server marvin. centos. com;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hardware ethernet 12:34:56:78:AB:CD;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fixed-address 192.168. 9.60;      				//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设置特殊用途的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}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}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11.4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启动和停止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DHCP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79370" y="2513965"/>
            <a:ext cx="6928485" cy="384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11.4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启动和停止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022985"/>
            <a:ext cx="10400030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服务遵循一般的服务启动、停止规范，下面将具体讲解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服务的启动、重启和停止操作。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sudo systemctl status dhcpd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060" y="2961005"/>
            <a:ext cx="9996170" cy="39878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如果服务正常运行，会显示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active (running)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状态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51" name="图片 1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8535" y="3665220"/>
            <a:ext cx="7694295" cy="267716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78785" y="1699895"/>
            <a:ext cx="5715000" cy="430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11.4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启动和停止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022985"/>
            <a:ext cx="10400030" cy="11684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服务默认端口为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67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，通过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netstat -anpu | grep :67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UDP 67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端口是否监听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netstat -anpu | grep :67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3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825" y="2860040"/>
            <a:ext cx="10420985" cy="23202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94610" y="4757420"/>
            <a:ext cx="6990080" cy="583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8865" y="2959735"/>
            <a:ext cx="7558405" cy="5378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11.4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启动和停止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995" y="1536700"/>
            <a:ext cx="10400030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服务的重启操作类似其启动操作，停止并重新启动该服务的命令如下：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systemctl restart  dhcpd.service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.3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停止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服务的停止方式也类似其启动操作，停止该服务的命令如下：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systemctl stop  dhcpd.service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11.5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配置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DHCP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客户端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05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01950" y="3604895"/>
            <a:ext cx="5960745" cy="661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11.5.1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Linux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下的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客户端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407160"/>
            <a:ext cx="10400030" cy="47078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 Stream 9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默认使用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NetworkManager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管理网络连接。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nmcli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命令行工具配置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首先，查看连接名称，输入如下命令：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 fontAlgn="base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nmcli connection show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结果显示：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                UUID                      TYPE   DEVICE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ens160    71ea37af-9dfa-354b-aaeb-cb5cfda1c82f       ethernet  ens160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       59515c7b-21d2-4824-9e9f-de948d7556d9      loopback   lo  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5435" y="1791970"/>
            <a:ext cx="11522075" cy="875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11.5.1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Linux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下的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客户端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165" y="1223010"/>
            <a:ext cx="10400030" cy="33229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然后，使用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mcli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命令行工具配置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[root@localhost ~]#  nmcli connection modify "ens160" ipv4.method auto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 nmcli connection up "ens160"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ipv4.method auto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表示使用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自动获取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"ens160"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是连接名称。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运行后，显示连接已激活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605" y="4841875"/>
            <a:ext cx="9763125" cy="131699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11.5.1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Linux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下的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客户端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165" y="1075055"/>
            <a:ext cx="10400030" cy="1476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通过图形界面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）系统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桌面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单击鼠标右键，选择设置。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）在打开的窗口选择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 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选择连接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点击齿轮图标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6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720" y="2699385"/>
            <a:ext cx="5496560" cy="38449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11.5.1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Linux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下的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客户端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165" y="1075055"/>
            <a:ext cx="10400030" cy="5530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IPv4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选项卡中选择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070" y="1776095"/>
            <a:ext cx="5123180" cy="465010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4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11.1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安装前准备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91230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11.5.2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Windows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下的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客户端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165" y="1075055"/>
            <a:ext cx="10400030" cy="50158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 10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客户端功能是默认启用的，系统会自动通过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协议从路由器或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服务器获取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地址、子网掩码、网关和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服务器等网络配置。但如果需要手动检查、验证或重新配置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客户端，可以按照以下步骤操作：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客户端是否已启用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）打开网络适配器属性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）检查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IPv4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手动释放和续租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验证结果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11.1.1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了解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539859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Dynamic Host Configuration Protocol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，动态主机配置协议）指的是由服务器控制一段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地址范围，客户机登录服务器时就可以自动获得服务器分配的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地址和子网掩码，它提供了即插即用联网的机制，这种机制允许一台计算机加入新的网络和获取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地址而不用手工参与。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6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等腰三角形 26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200" spc="209" dirty="0" err="1">
                <a:solidFill>
                  <a:schemeClr val="tx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11.1.1 了解DHCP服务</a:t>
            </a:r>
            <a:endParaRPr lang="en-US" altLang="zh-CN" sz="3200" spc="209" dirty="0" err="1">
              <a:solidFill>
                <a:schemeClr val="tx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8633173" y="1219200"/>
            <a:ext cx="2546118" cy="251847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1013446" y="3541629"/>
            <a:ext cx="48587" cy="2231759"/>
            <a:chOff x="757242" y="1489086"/>
            <a:chExt cx="56916" cy="2614346"/>
          </a:xfrm>
        </p:grpSpPr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4" name="组合 13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5" name="直接连接符 14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>
                  <p:custDataLst>
                    <p:tags r:id="rId10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组合 16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8" name="直接连接符 17"/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>
                  <p:custDataLst>
                    <p:tags r:id="rId12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组合 19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21" name="直接连接符 20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>
                  <p:custDataLst>
                    <p:tags r:id="rId14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2" name="矩形: 圆角 1128"/>
          <p:cNvSpPr/>
          <p:nvPr>
            <p:custDataLst>
              <p:tags r:id="rId15"/>
            </p:custDataLst>
          </p:nvPr>
        </p:nvSpPr>
        <p:spPr>
          <a:xfrm>
            <a:off x="1291836" y="2780384"/>
            <a:ext cx="9367100" cy="3772923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itle 6"/>
          <p:cNvSpPr txBox="1"/>
          <p:nvPr>
            <p:custDataLst>
              <p:tags r:id="rId16"/>
            </p:custDataLst>
          </p:nvPr>
        </p:nvSpPr>
        <p:spPr>
          <a:xfrm>
            <a:off x="1812234" y="3170679"/>
            <a:ext cx="8326309" cy="29923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DHCP（Dynamic Host Configuration Protocol，动态主机配置协议）指的是由服务器控制一段IP地址范围，客户机登录服务器时就可以自动获得服务器分配的IP地址和子网掩码，它提供了即插即用联网的机制，这种机制允许一台计算机加入新的网络和获取IP地址而不用手工参与。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11.1.2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熟悉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的工作流程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539859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是典型的客户端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服务器模式，由客户端向服务器发出获取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地址的申请，服务器接收到客户端的请求后，会把分配的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地址以及相关的网络配置信息返回给客户端，以实现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地址等信息的动态配置。工作过程如下：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1. 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客户端启动时，由于没有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地址，会自动发送一个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discover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报文。网络上所有支持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TCP/IP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的主机都会收到该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Discover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报文，但是只有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Server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会响应该报文。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2. DHCP Server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收到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discover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报文后，通过解析报文查询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dhcpd.conf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配置文件，将从未出租的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地址中选出一个，并将带有相关配置参数的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Offer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消息以广播的形式发往发送请求的客户端。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11.1.1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了解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539859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分为服务器端和客户端两部分。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自动配置网络参数具有诸多优点：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地址由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服务器自动分配给每一台计算机，确保每一台计算机都使用正确的配置信息，减少了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地址冲突的可能性。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服务器能大大减少配置消耗的资源和重新配置网络上计算机的时间，服务器可以在指派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地址时配置所有的附加配置值。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维护工作量小，减轻了管理员的工作负担。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大部分路由器可以转发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配置请求，因此互联网的每个子网并不都需要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11.1.2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熟悉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的工作流程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539859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3.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客户端收到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Offer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报文时，知道在本网段中有可用的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Server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可以提供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服务，因此，它会发送一个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request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请求报文，向该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Server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地址、掩码、网关、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等信息。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4.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Server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收到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客户端发送的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Request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后，将向客户机发送一个包含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地址和其他配置参数的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ACK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消息来告诉客户机可以使用此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地址以及相关的参数。然后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客户端即可将该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地址与网卡绑定。另外其他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Server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都将收回自己之前为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Client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0" y="152400"/>
            <a:ext cx="11277600" cy="609600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11.1.2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熟悉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DHCP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的工作流程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539859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5.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在获得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地址之后，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客户端重新登录，以单播的形式发送一个以前的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Server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分配的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地址信息的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Request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报文，当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Server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收到该请求后，会尝试让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客户端继续使用该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地址，并回答一个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ACK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报文。如果该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地址已经被使用，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回复一个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NACK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报文。当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客户端收到该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NACK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报文后，会重新发送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Discover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报文来重新获取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6. DHCP Client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续约阶段。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获取到的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地址是有租用期限的，租约过期后，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Server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将回收该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地址，所以如果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Client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想继续使用该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地址，则必须更新其租约。更新的方式就是，当当前租约期限过了一半时，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Client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会发送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 Renew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报文来续约租期。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79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7,&quot;width&quot;:506.4582677165355}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82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69.0129921259842,&quot;left&quot;:424.5309448818897,&quot;top&quot;:63.61850393700788,&quot;width&quot;:506.4582677165355}"/>
</p:tagLst>
</file>

<file path=ppt/tags/tag184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8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86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19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0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17_1*i*1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031f09c4cedb4b11b66eaad01eac5552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60656e7d4054ed1e2fb7f9cb"/>
  <p:tag name="KSO_WM_TEMPLATE_ASSEMBLE_GROUPID" val="60656e7d4054ed1e2fb7f9cb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17_1*i*2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7d16a5fd8004a03af2e09f03448e1b9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1707e5bb2a422ac9a2b53"/>
  <p:tag name="KSO_WM_CHIP_XID" val="5ef1707e5bb2a422ac9a2b54"/>
  <p:tag name="KSO_WM_TEMPLATE_ASSEMBLE_XID" val="60656e7d4054ed1e2fb7f9cb"/>
  <p:tag name="KSO_WM_TEMPLATE_ASSEMBLE_GROUPID" val="60656e7d4054ed1e2fb7f9cb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17_1*i*3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60656e7d4054ed1e2fb7f9cb"/>
  <p:tag name="KSO_WM_TEMPLATE_ASSEMBLE_GROUPID" val="60656e7d4054ed1e2fb7f9cb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17_1*i*4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60656e7d4054ed1e2fb7f9cb"/>
  <p:tag name="KSO_WM_TEMPLATE_ASSEMBLE_GROUPID" val="60656e7d4054ed1e2fb7f9cb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17_1*i*5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60656e7d4054ed1e2fb7f9cb"/>
  <p:tag name="KSO_WM_TEMPLATE_ASSEMBLE_GROUPID" val="60656e7d4054ed1e2fb7f9cb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17_1*i*6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60656e7d4054ed1e2fb7f9cb"/>
  <p:tag name="KSO_WM_TEMPLATE_ASSEMBLE_GROUPID" val="60656e7d4054ed1e2fb7f9cb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17_1*i*7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60656e7d4054ed1e2fb7f9cb"/>
  <p:tag name="KSO_WM_TEMPLATE_ASSEMBLE_GROUPID" val="60656e7d4054ed1e2fb7f9cb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17_1*i*8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60656e7d4054ed1e2fb7f9cb"/>
  <p:tag name="KSO_WM_TEMPLATE_ASSEMBLE_GROUPID" val="60656e7d4054ed1e2fb7f9cb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17_1*i*9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SM_LIMIT_TYPE" val="2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60656e7d4054ed1e2fb7f9cb"/>
  <p:tag name="KSO_WM_TEMPLATE_ASSEMBLE_GROUPID" val="60656e7d4054ed1e2fb7f9cb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2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717_1*f*1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342"/>
  <p:tag name="KSO_WM_UNIT_SHOW_EDIT_AREA_INDICATION" val="1"/>
  <p:tag name="KSO_WM_CHIP_GROUPID" val="5e6b05596848fb12bee65ac8"/>
  <p:tag name="KSO_WM_CHIP_XID" val="5e6b05596848fb12bee65aca"/>
  <p:tag name="KSO_WM_UNIT_DEC_AREA_ID" val="bad37aaffd614aaa8b62bb0beaa6b1c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577a3270a51498d911295e59d240259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7d4054ed1e2fb7f9cb"/>
  <p:tag name="KSO_WM_TEMPLATE_ASSEMBLE_GROUPID" val="60656e7d4054ed1e2fb7f9cb"/>
</p:tagLst>
</file>

<file path=ppt/tags/tag21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12-02T21:17:24&quot;,&quot;maxSize&quot;:{&quot;size1&quot;:20},&quot;minSize&quot;:{&quot;size1&quot;:11.2},&quot;normalSize&quot;:{&quot;size1&quot;:11.2},&quot;subLayout&quot;:[{&quot;id&quot;:&quot;2025-12-02T21:17:24&quot;,&quot;margin&quot;:{&quot;bottom&quot;:0.025999998673796654,&quot;left&quot;:1.2699999809265137,&quot;right&quot;:1.2699999809265137,&quot;top&quot;:0.4230000376701355},&quot;type&quot;:0},{&quot;id&quot;:&quot;2025-12-02T21:17:24&quot;,&quot;margin&quot;:{&quot;bottom&quot;:0.847000002861023,&quot;left&quot;:1.2699999809265137,&quot;right&quot;:1.2699999809265137,&quot;top&quot;:1.2699999809265137},&quot;type&quot;:0}],&quot;type&quot;:0}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2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4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43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4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5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6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6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7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7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8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9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05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0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1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2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6:12&quot;,&quot;maxSize&quot;:{&quot;size1&quot;:20},&quot;minSize&quot;:{&quot;size1&quot;:11.2},&quot;normalSize&quot;:{&quot;size1&quot;:11.2},&quot;subLayout&quot;:[{&quot;id&quot;:&quot;2025-07-20T22:56:12&quot;,&quot;margin&quot;:{&quot;bottom&quot;:0.025999998673796654,&quot;left&quot;:1.2699999809265137,&quot;right&quot;:1.2699999809265137,&quot;top&quot;:0.4230000376701355},&quot;type&quot;:0},{&quot;id&quot;:&quot;2025-07-20T22:56:1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6511</Words>
  <Application>WPS 演示</Application>
  <PresentationFormat>宽屏</PresentationFormat>
  <Paragraphs>269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Arial Unicode MS</vt:lpstr>
      <vt:lpstr>Times New Roman</vt:lpstr>
      <vt:lpstr>楷体_GB2312</vt:lpstr>
      <vt:lpstr>Wingdings</vt:lpstr>
      <vt:lpstr>新宋体</vt:lpstr>
      <vt:lpstr>Office 主题​​</vt:lpstr>
      <vt:lpstr>1_Office 主题​​</vt:lpstr>
      <vt:lpstr>安装DHCP服务程序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26</cp:revision>
  <dcterms:created xsi:type="dcterms:W3CDTF">2025-07-20T14:56:00Z</dcterms:created>
  <dcterms:modified xsi:type="dcterms:W3CDTF">2025-12-02T13:24:22Z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