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59"/>
  </p:handoutMasterIdLst>
  <p:sldIdLst>
    <p:sldId id="257" r:id="rId4"/>
    <p:sldId id="266" r:id="rId5"/>
    <p:sldId id="267" r:id="rId7"/>
    <p:sldId id="304" r:id="rId8"/>
    <p:sldId id="260" r:id="rId9"/>
    <p:sldId id="261" r:id="rId10"/>
    <p:sldId id="262" r:id="rId11"/>
    <p:sldId id="263" r:id="rId12"/>
    <p:sldId id="264" r:id="rId13"/>
    <p:sldId id="265" r:id="rId14"/>
    <p:sldId id="305" r:id="rId15"/>
    <p:sldId id="268" r:id="rId16"/>
    <p:sldId id="269" r:id="rId17"/>
    <p:sldId id="306" r:id="rId18"/>
    <p:sldId id="270" r:id="rId19"/>
    <p:sldId id="307"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308" r:id="rId42"/>
    <p:sldId id="292" r:id="rId43"/>
    <p:sldId id="293" r:id="rId44"/>
    <p:sldId id="294" r:id="rId45"/>
    <p:sldId id="309" r:id="rId46"/>
    <p:sldId id="295" r:id="rId47"/>
    <p:sldId id="296" r:id="rId48"/>
    <p:sldId id="297" r:id="rId49"/>
    <p:sldId id="298" r:id="rId50"/>
    <p:sldId id="299" r:id="rId51"/>
    <p:sldId id="310" r:id="rId52"/>
    <p:sldId id="300" r:id="rId53"/>
    <p:sldId id="301" r:id="rId54"/>
    <p:sldId id="311" r:id="rId55"/>
    <p:sldId id="302" r:id="rId56"/>
    <p:sldId id="312" r:id="rId57"/>
    <p:sldId id="303" r:id="rId5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2" name="刘 小刘" initials="刘" lastIdx="0" clrIdx="1"/>
  <p:cmAuthor id="3" name="幸全" initials="幸全"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notesMaster" Target="notesMasters/notesMaster1.xml"/><Relationship Id="rId59" Type="http://schemas.openxmlformats.org/officeDocument/2006/relationships/handoutMaster" Target="handoutMasters/handout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2.xml"/><Relationship Id="rId19" Type="http://schemas.openxmlformats.org/officeDocument/2006/relationships/tags" Target="../tags/tag15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66.xml"/><Relationship Id="rId6" Type="http://schemas.openxmlformats.org/officeDocument/2006/relationships/image" Target="../media/image1.png"/><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2.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1" Type="http://schemas.openxmlformats.org/officeDocument/2006/relationships/notesSlide" Target="../notesSlides/notesSlide1.xml"/><Relationship Id="rId20" Type="http://schemas.openxmlformats.org/officeDocument/2006/relationships/slideLayout" Target="../slideLayouts/slideLayout17.xml"/><Relationship Id="rId2" Type="http://schemas.openxmlformats.org/officeDocument/2006/relationships/tags" Target="../tags/tag164.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79.xml"/><Relationship Id="rId6" Type="http://schemas.openxmlformats.org/officeDocument/2006/relationships/tags" Target="../tags/tag378.xml"/><Relationship Id="rId5" Type="http://schemas.openxmlformats.org/officeDocument/2006/relationships/tags" Target="../tags/tag377.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3.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4" Type="http://schemas.openxmlformats.org/officeDocument/2006/relationships/notesSlide" Target="../notesSlides/notesSlide2.xml"/><Relationship Id="rId23" Type="http://schemas.openxmlformats.org/officeDocument/2006/relationships/slideLayout" Target="../slideLayouts/slideLayout17.xml"/><Relationship Id="rId22" Type="http://schemas.openxmlformats.org/officeDocument/2006/relationships/tags" Target="../tags/tag203.xml"/><Relationship Id="rId21" Type="http://schemas.openxmlformats.org/officeDocument/2006/relationships/tags" Target="../tags/tag202.xml"/><Relationship Id="rId20" Type="http://schemas.openxmlformats.org/officeDocument/2006/relationships/tags" Target="../tags/tag201.xml"/><Relationship Id="rId2" Type="http://schemas.openxmlformats.org/officeDocument/2006/relationships/tags" Target="../tags/tag183.xml"/><Relationship Id="rId19" Type="http://schemas.openxmlformats.org/officeDocument/2006/relationships/tags" Target="../tags/tag200.xml"/><Relationship Id="rId18" Type="http://schemas.openxmlformats.org/officeDocument/2006/relationships/tags" Target="../tags/tag199.xml"/><Relationship Id="rId17" Type="http://schemas.openxmlformats.org/officeDocument/2006/relationships/tags" Target="../tags/tag198.xml"/><Relationship Id="rId16" Type="http://schemas.openxmlformats.org/officeDocument/2006/relationships/tags" Target="../tags/tag197.xml"/><Relationship Id="rId15" Type="http://schemas.openxmlformats.org/officeDocument/2006/relationships/tags" Target="../tags/tag196.xml"/><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 Type="http://schemas.openxmlformats.org/officeDocument/2006/relationships/tags" Target="../tags/tag422.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tags" Target="../tags/tag436.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61.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s>
</file>

<file path=ppt/slides/_rels/slide6.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3" Type="http://schemas.openxmlformats.org/officeDocument/2006/relationships/slideLayout" Target="../slideLayouts/slideLayout17.xml"/><Relationship Id="rId12" Type="http://schemas.openxmlformats.org/officeDocument/2006/relationships/tags" Target="../tags/tag227.xml"/><Relationship Id="rId11" Type="http://schemas.openxmlformats.org/officeDocument/2006/relationships/tags" Target="../tags/tag226.xml"/><Relationship Id="rId10" Type="http://schemas.openxmlformats.org/officeDocument/2006/relationships/tags" Target="../tags/tag225.xml"/><Relationship Id="rId1" Type="http://schemas.openxmlformats.org/officeDocument/2006/relationships/tags" Target="../tags/tag216.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752600" y="2338070"/>
            <a:ext cx="9037320" cy="2209165"/>
          </a:xfrm>
        </p:spPr>
        <p:txBody>
          <a:bodyPr>
            <a:normAutofit/>
          </a:bodyPr>
          <a:lstStyle/>
          <a:p>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项目十</a:t>
            </a:r>
            <a: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 </a:t>
            </a:r>
            <a:b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br>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搭建</a:t>
            </a:r>
            <a: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Samba</a:t>
            </a:r>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服务器</a:t>
            </a:r>
            <a:endPar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1.3</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熟悉Samba的功能</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16585" y="1289050"/>
            <a:ext cx="11277600" cy="47567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Samba的功能如下：
1. 使Linux主机成为Windows网络中的一份子，与Windows系统相互分享资源。
2. 使Linux主机可以使用 Windows系统共享的文件和打印机。
3. 使Linux主机成为文件服务器或打印服务器，为Linux/Windows客户端提供文件共享服务和远程打印服务。
4. 使Linux主机担任Windows域控制器和Windows成员服务器，管理 NT/200X 网络。
5. 使Linux主机担任WINS名字服务器，提供 NetBIOS 名字解析服务。</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 提供用户身份认证功能。
7. 支持SSL安全套接层协议。</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10.2  </a:t>
            </a:r>
            <a:r>
              <a:rPr lang="zh-CN" altLang="en-US" sz="3800" b="1" i="0" spc="220">
                <a:solidFill>
                  <a:schemeClr val="accent1"/>
                </a:solidFill>
                <a:latin typeface="Arial" panose="020B0604020202020204" pitchFamily="34" charset="0"/>
                <a:ea typeface="微软雅黑" panose="020B0503020204020204" charset="-122"/>
              </a:rPr>
              <a:t>安装</a:t>
            </a:r>
            <a:r>
              <a:rPr lang="en-US" altLang="zh-CN" sz="3800" b="1" i="0" spc="220">
                <a:solidFill>
                  <a:schemeClr val="accent1"/>
                </a:solidFill>
                <a:latin typeface="Arial" panose="020B0604020202020204" pitchFamily="34" charset="0"/>
                <a:ea typeface="微软雅黑" panose="020B0503020204020204" charset="-122"/>
              </a:rPr>
              <a:t>Samba</a:t>
            </a:r>
            <a:r>
              <a:rPr lang="zh-CN" altLang="en-US" sz="3800" b="1" i="0" spc="220">
                <a:solidFill>
                  <a:schemeClr val="accent1"/>
                </a:solidFill>
                <a:latin typeface="Arial" panose="020B0604020202020204" pitchFamily="34" charset="0"/>
                <a:ea typeface="微软雅黑" panose="020B0503020204020204" charset="-122"/>
              </a:rPr>
              <a:t>服务</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02</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8900" y="2852420"/>
            <a:ext cx="4977130" cy="66040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4" name="组合 3"/>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2" name="等腰三角形 3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l">
              <a:lnSpc>
                <a:spcPct val="100000"/>
              </a:lnSpc>
              <a:buClrTx/>
              <a:buSzTx/>
              <a:buFontTx/>
            </a:pPr>
            <a:r>
              <a:rPr lang="zh-CN" altLang="en-US" sz="3100" dirty="0">
                <a:solidFill>
                  <a:schemeClr val="dk1">
                    <a:lumMod val="75000"/>
                    <a:lumOff val="25000"/>
                  </a:schemeClr>
                </a:solidFill>
                <a:uFillTx/>
                <a:sym typeface="Arial" panose="020B0604020202020204" pitchFamily="34" charset="0"/>
              </a:rPr>
              <a:t> </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rPr>
              <a:t>10.2 安装Samba服务</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endParaRPr>
          </a:p>
        </p:txBody>
      </p:sp>
      <p:sp>
        <p:nvSpPr>
          <p:cNvPr id="6" name="文本框 5"/>
          <p:cNvSpPr txBox="1"/>
          <p:nvPr/>
        </p:nvSpPr>
        <p:spPr>
          <a:xfrm>
            <a:off x="725805" y="1176655"/>
            <a:ext cx="11008995" cy="2245360"/>
          </a:xfrm>
          <a:prstGeom prst="rect">
            <a:avLst/>
          </a:prstGeom>
        </p:spPr>
        <p:txBody>
          <a:bodyPr wrap="square">
            <a:spAutoFit/>
          </a:bodyPr>
          <a:p>
            <a:pPr marL="0" indent="269875" algn="just" defTabSz="266700">
              <a:lnSpc>
                <a:spcPct val="150000"/>
              </a:lnSpc>
              <a:spcBef>
                <a:spcPct val="0"/>
              </a:spcBef>
              <a:spcAft>
                <a:spcPct val="0"/>
              </a:spcAft>
            </a:pPr>
            <a:r>
              <a:rPr lang="en-US" altLang="zh-CN" sz="2000">
                <a:latin typeface="Times New Roman" panose="02020603050405020304"/>
                <a:ea typeface="Times New Roman" panose="02020603050405020304"/>
              </a:rPr>
              <a:t> </a:t>
            </a:r>
            <a:r>
              <a:rPr lang="zh-CN" altLang="en-US" sz="2000">
                <a:latin typeface="Times New Roman" panose="02020603050405020304"/>
                <a:ea typeface="Times New Roman" panose="02020603050405020304"/>
              </a:rPr>
              <a:t>步骤一：服务查询。</a:t>
            </a:r>
            <a:endParaRPr lang="zh-CN" altLang="en-US" sz="2000">
              <a:latin typeface="Times New Roman" panose="02020603050405020304"/>
              <a:ea typeface="Times New Roman" panose="02020603050405020304"/>
            </a:endParaRPr>
          </a:p>
          <a:p>
            <a:pPr marL="0" indent="269875" algn="just" defTabSz="266700">
              <a:lnSpc>
                <a:spcPct val="150000"/>
              </a:lnSpc>
              <a:spcBef>
                <a:spcPct val="0"/>
              </a:spcBef>
              <a:spcAft>
                <a:spcPct val="0"/>
              </a:spcAft>
            </a:pPr>
            <a:r>
              <a:rPr lang="zh-CN" altLang="en-US" sz="2000">
                <a:latin typeface="Times New Roman" panose="02020603050405020304"/>
                <a:ea typeface="Times New Roman" panose="02020603050405020304"/>
              </a:rPr>
              <a:t>默认情况下，</a:t>
            </a:r>
            <a:r>
              <a:rPr lang="en-US" altLang="zh-CN" sz="2000">
                <a:latin typeface="Times New Roman" panose="02020603050405020304"/>
                <a:ea typeface="Times New Roman" panose="02020603050405020304"/>
              </a:rPr>
              <a:t>Linux</a:t>
            </a:r>
            <a:r>
              <a:rPr lang="zh-CN" altLang="en-US" sz="2000">
                <a:latin typeface="Times New Roman" panose="02020603050405020304"/>
                <a:ea typeface="Times New Roman" panose="02020603050405020304"/>
              </a:rPr>
              <a:t>系统在默认安装中已经安装了</a:t>
            </a:r>
            <a:r>
              <a:rPr lang="en-US" altLang="zh-CN" sz="2000">
                <a:latin typeface="Times New Roman" panose="02020603050405020304"/>
                <a:ea typeface="Times New Roman" panose="02020603050405020304"/>
              </a:rPr>
              <a:t>Samba</a:t>
            </a:r>
            <a:r>
              <a:rPr lang="zh-CN" altLang="en-US" sz="2000">
                <a:latin typeface="Times New Roman" panose="02020603050405020304"/>
                <a:ea typeface="Times New Roman" panose="02020603050405020304"/>
              </a:rPr>
              <a:t>服务包的一部分，在安装</a:t>
            </a:r>
            <a:r>
              <a:rPr lang="en-US" altLang="zh-CN" sz="2000">
                <a:latin typeface="Times New Roman" panose="02020603050405020304"/>
                <a:ea typeface="Times New Roman" panose="02020603050405020304"/>
              </a:rPr>
              <a:t>Samba</a:t>
            </a:r>
            <a:r>
              <a:rPr lang="zh-CN" altLang="en-US" sz="2000">
                <a:latin typeface="Times New Roman" panose="02020603050405020304"/>
                <a:ea typeface="Times New Roman" panose="02020603050405020304"/>
              </a:rPr>
              <a:t>服务之前，需要检测系统是否安装了</a:t>
            </a:r>
            <a:r>
              <a:rPr lang="en-US" altLang="zh-CN" sz="2000">
                <a:latin typeface="Times New Roman" panose="02020603050405020304"/>
                <a:ea typeface="Times New Roman" panose="02020603050405020304"/>
              </a:rPr>
              <a:t>Samba</a:t>
            </a:r>
            <a:r>
              <a:rPr lang="zh-CN" altLang="en-US" sz="2000">
                <a:latin typeface="Times New Roman" panose="02020603050405020304"/>
                <a:ea typeface="Times New Roman" panose="02020603050405020304"/>
              </a:rPr>
              <a:t>相关性软件包，命令如下。</a:t>
            </a:r>
            <a:endParaRPr lang="zh-CN" altLang="en-US" sz="2000">
              <a:latin typeface="Times New Roman" panose="02020603050405020304"/>
              <a:ea typeface="Times New Roman" panose="02020603050405020304"/>
            </a:endParaRPr>
          </a:p>
          <a:p>
            <a:pPr marL="0" indent="269875" algn="ctr" defTabSz="266700">
              <a:lnSpc>
                <a:spcPct val="250000"/>
              </a:lnSpc>
              <a:spcBef>
                <a:spcPct val="0"/>
              </a:spcBef>
              <a:spcAft>
                <a:spcPct val="0"/>
              </a:spcAft>
            </a:pPr>
            <a:r>
              <a:rPr lang="en-US" altLang="zh-CN" sz="2000">
                <a:latin typeface="Times New Roman" panose="02020603050405020304"/>
                <a:ea typeface="Times New Roman" panose="02020603050405020304"/>
              </a:rPr>
              <a:t>[root@localhost ~] #rpm -qa | grep samba</a:t>
            </a:r>
            <a:endParaRPr lang="en-US" altLang="zh-CN" sz="2000">
              <a:latin typeface="Times New Roman" panose="02020603050405020304"/>
              <a:ea typeface="Times New Roman" panose="02020603050405020304"/>
            </a:endParaRPr>
          </a:p>
        </p:txBody>
      </p:sp>
      <p:pic>
        <p:nvPicPr>
          <p:cNvPr id="127" name="图片 127"/>
          <p:cNvPicPr>
            <a:picLocks noChangeAspect="1"/>
          </p:cNvPicPr>
          <p:nvPr/>
        </p:nvPicPr>
        <p:blipFill>
          <a:blip r:embed="rId6"/>
          <a:stretch>
            <a:fillRect/>
          </a:stretch>
        </p:blipFill>
        <p:spPr>
          <a:xfrm>
            <a:off x="1466850" y="3872230"/>
            <a:ext cx="10035540" cy="1788160"/>
          </a:xfrm>
          <a:prstGeom prst="rect">
            <a:avLst/>
          </a:prstGeom>
          <a:noFill/>
          <a:ln>
            <a:noFill/>
          </a:ln>
        </p:spPr>
      </p:pic>
    </p:spTree>
    <p:custDataLst>
      <p:tags r:id="rId7"/>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5365" y="2529840"/>
            <a:ext cx="8526780" cy="39941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2285365" y="4951095"/>
            <a:ext cx="8526780" cy="90614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4" name="组合 3"/>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2" name="等腰三角形 3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l">
              <a:lnSpc>
                <a:spcPct val="100000"/>
              </a:lnSpc>
              <a:buClrTx/>
              <a:buSzTx/>
              <a:buFontTx/>
            </a:pPr>
            <a:r>
              <a:rPr lang="zh-CN" altLang="en-US" sz="3100" dirty="0">
                <a:solidFill>
                  <a:schemeClr val="dk1">
                    <a:lumMod val="75000"/>
                    <a:lumOff val="25000"/>
                  </a:schemeClr>
                </a:solidFill>
                <a:uFillTx/>
                <a:sym typeface="Arial" panose="020B0604020202020204" pitchFamily="34" charset="0"/>
              </a:rPr>
              <a:t> </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rPr>
              <a:t>10.2 安装Samba服务</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endParaRPr>
          </a:p>
        </p:txBody>
      </p:sp>
      <p:sp>
        <p:nvSpPr>
          <p:cNvPr id="6" name="文本框 5"/>
          <p:cNvSpPr txBox="1"/>
          <p:nvPr/>
        </p:nvSpPr>
        <p:spPr>
          <a:xfrm>
            <a:off x="725805" y="1176655"/>
            <a:ext cx="11008995" cy="5077460"/>
          </a:xfrm>
          <a:prstGeom prst="rect">
            <a:avLst/>
          </a:prstGeom>
        </p:spPr>
        <p:txBody>
          <a:bodyPr wrap="square">
            <a:spAutoFit/>
          </a:bodyPr>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步骤二：如果系统还没有安装</a:t>
            </a:r>
            <a:r>
              <a:rPr lang="en-US" altLang="zh-CN">
                <a:latin typeface="微软雅黑" panose="020B0503020204020204" charset="-122"/>
                <a:ea typeface="微软雅黑" panose="020B0503020204020204" charset="-122"/>
                <a:cs typeface="微软雅黑" panose="020B0503020204020204" charset="-122"/>
              </a:rPr>
              <a:t>Samba</a:t>
            </a:r>
            <a:r>
              <a:rPr lang="zh-CN" altLang="en-US">
                <a:latin typeface="微软雅黑" panose="020B0503020204020204" charset="-122"/>
                <a:ea typeface="微软雅黑" panose="020B0503020204020204" charset="-122"/>
                <a:cs typeface="微软雅黑" panose="020B0503020204020204" charset="-122"/>
              </a:rPr>
              <a:t>软件包，需要进行安装。</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）在可以联网的机器上使用</a:t>
            </a:r>
            <a:r>
              <a:rPr lang="en-US" altLang="zh-CN">
                <a:latin typeface="微软雅黑" panose="020B0503020204020204" charset="-122"/>
                <a:ea typeface="微软雅黑" panose="020B0503020204020204" charset="-122"/>
                <a:cs typeface="微软雅黑" panose="020B0503020204020204" charset="-122"/>
              </a:rPr>
              <a:t>yum</a:t>
            </a:r>
            <a:r>
              <a:rPr lang="zh-CN" altLang="en-US">
                <a:latin typeface="微软雅黑" panose="020B0503020204020204" charset="-122"/>
                <a:ea typeface="微软雅黑" panose="020B0503020204020204" charset="-122"/>
                <a:cs typeface="微软雅黑" panose="020B0503020204020204" charset="-122"/>
              </a:rPr>
              <a:t>工具安装，有依赖关系的包</a:t>
            </a:r>
            <a:r>
              <a:rPr lang="en-US" altLang="zh-CN">
                <a:latin typeface="微软雅黑" panose="020B0503020204020204" charset="-122"/>
                <a:ea typeface="微软雅黑" panose="020B0503020204020204" charset="-122"/>
                <a:cs typeface="微软雅黑" panose="020B0503020204020204" charset="-122"/>
              </a:rPr>
              <a:t>samba-common</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samba-winbind-clients</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libsmbclient</a:t>
            </a:r>
            <a:r>
              <a:rPr lang="zh-CN" altLang="en-US">
                <a:latin typeface="微软雅黑" panose="020B0503020204020204" charset="-122"/>
                <a:ea typeface="微软雅黑" panose="020B0503020204020204" charset="-122"/>
                <a:cs typeface="微软雅黑" panose="020B0503020204020204" charset="-122"/>
              </a:rPr>
              <a:t>将自动安装上去。</a:t>
            </a:r>
            <a:endParaRPr lang="zh-CN" altLang="en-US">
              <a:latin typeface="微软雅黑" panose="020B0503020204020204" charset="-122"/>
              <a:ea typeface="微软雅黑" panose="020B0503020204020204" charset="-122"/>
              <a:cs typeface="微软雅黑" panose="020B0503020204020204" charset="-122"/>
            </a:endParaRPr>
          </a:p>
          <a:p>
            <a:pPr marL="0" indent="269875" algn="ctr"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[root@localhost ~] # yum install -y samba samba-common samba-client</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）安装完成后，使用命令</a:t>
            </a:r>
            <a:r>
              <a:rPr lang="en-US" altLang="zh-CN">
                <a:latin typeface="微软雅黑" panose="020B0503020204020204" charset="-122"/>
                <a:ea typeface="微软雅黑" panose="020B0503020204020204" charset="-122"/>
                <a:cs typeface="微软雅黑" panose="020B0503020204020204" charset="-122"/>
              </a:rPr>
              <a:t>rpm -qa | grep samba</a:t>
            </a:r>
            <a:r>
              <a:rPr lang="zh-CN" altLang="en-US">
                <a:latin typeface="微软雅黑" panose="020B0503020204020204" charset="-122"/>
                <a:ea typeface="微软雅黑" panose="020B0503020204020204" charset="-122"/>
                <a:cs typeface="微软雅黑" panose="020B0503020204020204" charset="-122"/>
              </a:rPr>
              <a:t>进行查询，发现搭建</a:t>
            </a:r>
            <a:r>
              <a:rPr lang="en-US" altLang="zh-CN">
                <a:latin typeface="微软雅黑" panose="020B0503020204020204" charset="-122"/>
                <a:ea typeface="微软雅黑" panose="020B0503020204020204" charset="-122"/>
                <a:cs typeface="微软雅黑" panose="020B0503020204020204" charset="-122"/>
              </a:rPr>
              <a:t>samba</a:t>
            </a:r>
            <a:r>
              <a:rPr lang="zh-CN" altLang="en-US">
                <a:latin typeface="微软雅黑" panose="020B0503020204020204" charset="-122"/>
                <a:ea typeface="微软雅黑" panose="020B0503020204020204" charset="-122"/>
                <a:cs typeface="微软雅黑" panose="020B0503020204020204" charset="-122"/>
              </a:rPr>
              <a:t>服务器所依赖的所有服务器都已经安装好了。</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Samba</a:t>
            </a:r>
            <a:r>
              <a:rPr lang="zh-CN" altLang="en-US">
                <a:latin typeface="微软雅黑" panose="020B0503020204020204" charset="-122"/>
                <a:ea typeface="微软雅黑" panose="020B0503020204020204" charset="-122"/>
                <a:cs typeface="微软雅黑" panose="020B0503020204020204" charset="-122"/>
              </a:rPr>
              <a:t>服务器安装完毕，会生成配置文件目录</a:t>
            </a:r>
            <a:r>
              <a:rPr lang="en-US" altLang="zh-CN">
                <a:latin typeface="微软雅黑" panose="020B0503020204020204" charset="-122"/>
                <a:ea typeface="微软雅黑" panose="020B0503020204020204" charset="-122"/>
                <a:cs typeface="微软雅黑" panose="020B0503020204020204" charset="-122"/>
              </a:rPr>
              <a:t>/etc/samba</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/etc/samba/smb.conf</a:t>
            </a:r>
            <a:r>
              <a:rPr lang="zh-CN" altLang="en-US">
                <a:latin typeface="微软雅黑" panose="020B0503020204020204" charset="-122"/>
                <a:ea typeface="微软雅黑" panose="020B0503020204020204" charset="-122"/>
                <a:cs typeface="微软雅黑" panose="020B0503020204020204" charset="-122"/>
              </a:rPr>
              <a:t>是</a:t>
            </a:r>
            <a:r>
              <a:rPr lang="en-US" altLang="zh-CN">
                <a:latin typeface="微软雅黑" panose="020B0503020204020204" charset="-122"/>
                <a:ea typeface="微软雅黑" panose="020B0503020204020204" charset="-122"/>
                <a:cs typeface="微软雅黑" panose="020B0503020204020204" charset="-122"/>
              </a:rPr>
              <a:t>Samba</a:t>
            </a:r>
            <a:r>
              <a:rPr lang="zh-CN" altLang="en-US">
                <a:latin typeface="微软雅黑" panose="020B0503020204020204" charset="-122"/>
                <a:ea typeface="微软雅黑" panose="020B0503020204020204" charset="-122"/>
                <a:cs typeface="微软雅黑" panose="020B0503020204020204" charset="-122"/>
              </a:rPr>
              <a:t>的核心配置文件。</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）检查</a:t>
            </a:r>
            <a:r>
              <a:rPr lang="en-US" altLang="zh-CN">
                <a:latin typeface="微软雅黑" panose="020B0503020204020204" charset="-122"/>
                <a:ea typeface="微软雅黑" panose="020B0503020204020204" charset="-122"/>
                <a:cs typeface="微软雅黑" panose="020B0503020204020204" charset="-122"/>
              </a:rPr>
              <a:t>smb</a:t>
            </a:r>
            <a:r>
              <a:rPr lang="zh-CN" altLang="en-US">
                <a:latin typeface="微软雅黑" panose="020B0503020204020204" charset="-122"/>
                <a:ea typeface="微软雅黑" panose="020B0503020204020204" charset="-122"/>
                <a:cs typeface="微软雅黑" panose="020B0503020204020204" charset="-122"/>
              </a:rPr>
              <a:t>服务和</a:t>
            </a:r>
            <a:r>
              <a:rPr lang="en-US" altLang="zh-CN">
                <a:latin typeface="微软雅黑" panose="020B0503020204020204" charset="-122"/>
                <a:ea typeface="微软雅黑" panose="020B0503020204020204" charset="-122"/>
                <a:cs typeface="微软雅黑" panose="020B0503020204020204" charset="-122"/>
              </a:rPr>
              <a:t>nmb</a:t>
            </a:r>
            <a:r>
              <a:rPr lang="zh-CN" altLang="en-US">
                <a:latin typeface="微软雅黑" panose="020B0503020204020204" charset="-122"/>
                <a:ea typeface="微软雅黑" panose="020B0503020204020204" charset="-122"/>
                <a:cs typeface="微软雅黑" panose="020B0503020204020204" charset="-122"/>
              </a:rPr>
              <a:t>服务是否启用</a:t>
            </a:r>
            <a:endParaRPr lang="zh-CN" altLang="en-US">
              <a:latin typeface="微软雅黑" panose="020B0503020204020204" charset="-122"/>
              <a:ea typeface="微软雅黑" panose="020B0503020204020204" charset="-122"/>
              <a:cs typeface="微软雅黑" panose="020B0503020204020204" charset="-122"/>
            </a:endParaRPr>
          </a:p>
          <a:p>
            <a:pPr marL="0" indent="269875" algn="ctr"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[root@localhost ~] #  systemctl is-enabled smb</a:t>
            </a:r>
            <a:endParaRPr lang="en-US" altLang="zh-CN">
              <a:latin typeface="微软雅黑" panose="020B0503020204020204" charset="-122"/>
              <a:ea typeface="微软雅黑" panose="020B0503020204020204" charset="-122"/>
              <a:cs typeface="微软雅黑" panose="020B0503020204020204" charset="-122"/>
            </a:endParaRPr>
          </a:p>
          <a:p>
            <a:pPr marL="0" indent="269875" algn="ctr"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[root@localhost ~] #  systemctl is-enabled nmb</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endParaRPr lang="en-US" altLang="zh-CN">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10.3  </a:t>
            </a:r>
            <a:r>
              <a:rPr lang="zh-CN" altLang="en-US" sz="3800" b="1" i="0" spc="220">
                <a:solidFill>
                  <a:schemeClr val="accent1"/>
                </a:solidFill>
                <a:latin typeface="Arial" panose="020B0604020202020204" pitchFamily="34" charset="0"/>
                <a:ea typeface="微软雅黑" panose="020B0503020204020204" charset="-122"/>
              </a:rPr>
              <a:t>启动和停止</a:t>
            </a:r>
            <a:r>
              <a:rPr lang="en-US" altLang="zh-CN" sz="3800" b="1" i="0" spc="220">
                <a:solidFill>
                  <a:schemeClr val="accent1"/>
                </a:solidFill>
                <a:latin typeface="Arial" panose="020B0604020202020204" pitchFamily="34" charset="0"/>
                <a:ea typeface="微软雅黑" panose="020B0503020204020204" charset="-122"/>
              </a:rPr>
              <a:t>Samba</a:t>
            </a:r>
            <a:r>
              <a:rPr lang="zh-CN" altLang="en-US" sz="3800" b="1" i="0" spc="220">
                <a:solidFill>
                  <a:schemeClr val="accent1"/>
                </a:solidFill>
                <a:latin typeface="Arial" panose="020B0604020202020204" pitchFamily="34" charset="0"/>
                <a:ea typeface="微软雅黑" panose="020B0503020204020204" charset="-122"/>
              </a:rPr>
              <a:t>服务</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03</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2" name="等腰三角形 3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just">
              <a:lnSpc>
                <a:spcPct val="150000"/>
              </a:lnSpc>
              <a:spcAft>
                <a:spcPts val="2000"/>
              </a:spcAft>
            </a:pPr>
            <a:r>
              <a:rPr lang="zh-CN" altLang="en-US" sz="3100" dirty="0">
                <a:solidFill>
                  <a:schemeClr val="dk1">
                    <a:lumMod val="75000"/>
                    <a:lumOff val="25000"/>
                  </a:schemeClr>
                </a:solidFill>
                <a:uFillTx/>
                <a:sym typeface="Arial" panose="020B0604020202020204" pitchFamily="34" charset="0"/>
              </a:rPr>
              <a:t> </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rPr>
              <a:t>10.3 启动和停止Samba服务</a:t>
            </a:r>
            <a:endParaRPr lang="zh-CN" sz="3100" dirty="0" err="1">
              <a:solidFill>
                <a:schemeClr val="dk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endParaRPr>
          </a:p>
        </p:txBody>
      </p:sp>
      <p:sp>
        <p:nvSpPr>
          <p:cNvPr id="6" name="文本框 5"/>
          <p:cNvSpPr txBox="1"/>
          <p:nvPr/>
        </p:nvSpPr>
        <p:spPr>
          <a:xfrm>
            <a:off x="591820" y="1305560"/>
            <a:ext cx="11008995" cy="5169535"/>
          </a:xfrm>
          <a:prstGeom prst="rect">
            <a:avLst/>
          </a:prstGeom>
        </p:spPr>
        <p:txBody>
          <a:bodyPr wrap="square">
            <a:spAutoFit/>
          </a:bodyPr>
          <a:p>
            <a:pPr marL="0" indent="269875" algn="just" defTabSz="266700">
              <a:lnSpc>
                <a:spcPct val="125000"/>
              </a:lnSpc>
              <a:spcBef>
                <a:spcPts val="0"/>
              </a:spcBef>
              <a:spcAft>
                <a:spcPts val="0"/>
              </a:spcAft>
            </a:pPr>
            <a:r>
              <a:rPr lang="en-US" altLang="zh-CN" sz="2000">
                <a:latin typeface="Times New Roman" panose="02020603050405020304"/>
                <a:ea typeface="Times New Roman" panose="02020603050405020304"/>
              </a:rPr>
              <a:t>1.</a:t>
            </a:r>
            <a:r>
              <a:rPr lang="zh-CN" altLang="en-US" sz="2000">
                <a:latin typeface="Times New Roman" panose="02020603050405020304"/>
                <a:ea typeface="宋体" panose="02010600030101010101" pitchFamily="2" charset="-122"/>
              </a:rPr>
              <a:t>启动</a:t>
            </a:r>
            <a:r>
              <a:rPr lang="en-US" altLang="zh-CN" sz="2000">
                <a:latin typeface="Times New Roman" panose="02020603050405020304"/>
                <a:ea typeface="宋体" panose="02010600030101010101" pitchFamily="2" charset="-122"/>
              </a:rPr>
              <a:t>Samba</a:t>
            </a:r>
            <a:r>
              <a:rPr lang="zh-CN" altLang="en-US" sz="2000">
                <a:latin typeface="宋体" panose="02010600030101010101" pitchFamily="2" charset="-122"/>
                <a:ea typeface="宋体" panose="02010600030101010101" pitchFamily="2" charset="-122"/>
              </a:rPr>
              <a:t>服务</a:t>
            </a:r>
            <a:endParaRPr lang="zh-CN" altLang="en-US" sz="2000">
              <a:latin typeface="宋体" panose="02010600030101010101" pitchFamily="2" charset="-122"/>
              <a:ea typeface="宋体" panose="02010600030101010101" pitchFamily="2" charset="-122"/>
            </a:endParaRPr>
          </a:p>
          <a:p>
            <a:pPr marL="0" indent="269875" algn="ctr" defTabSz="266700">
              <a:lnSpc>
                <a:spcPct val="125000"/>
              </a:lnSpc>
              <a:spcBef>
                <a:spcPts val="0"/>
              </a:spcBef>
              <a:spcAft>
                <a:spcPts val="0"/>
              </a:spcAft>
            </a:pPr>
            <a:r>
              <a:rPr lang="en-US" altLang="zh-CN" sz="2000">
                <a:latin typeface="Times New Roman" panose="02020603050405020304"/>
                <a:ea typeface="宋体" panose="02010600030101010101" pitchFamily="2" charset="-122"/>
              </a:rPr>
              <a:t>[root@localhost ~] #  </a:t>
            </a:r>
            <a:r>
              <a:rPr lang="en-US" altLang="zh-CN" sz="2000">
                <a:latin typeface="Times New Roman" panose="02020603050405020304"/>
                <a:ea typeface="Times New Roman" panose="02020603050405020304"/>
              </a:rPr>
              <a:t>systemctl start smb</a:t>
            </a:r>
            <a:endParaRPr lang="en-US" altLang="zh-CN" sz="2000">
              <a:latin typeface="Times New Roman" panose="02020603050405020304"/>
              <a:ea typeface="Times New Roman" panose="02020603050405020304"/>
            </a:endParaRPr>
          </a:p>
          <a:p>
            <a:pPr marL="0" indent="269875" algn="ctr" defTabSz="266700">
              <a:lnSpc>
                <a:spcPct val="125000"/>
              </a:lnSpc>
              <a:spcBef>
                <a:spcPts val="0"/>
              </a:spcBef>
              <a:spcAft>
                <a:spcPts val="0"/>
              </a:spcAft>
            </a:pPr>
            <a:r>
              <a:rPr lang="en-US" altLang="zh-CN" sz="2000">
                <a:latin typeface="Times New Roman" panose="02020603050405020304"/>
                <a:ea typeface="宋体" panose="02010600030101010101" pitchFamily="2" charset="-122"/>
              </a:rPr>
              <a:t>[root@localhost ~] #  </a:t>
            </a:r>
            <a:r>
              <a:rPr lang="en-US" altLang="zh-CN" sz="2000">
                <a:latin typeface="Times New Roman" panose="02020603050405020304"/>
                <a:ea typeface="Times New Roman" panose="02020603050405020304"/>
              </a:rPr>
              <a:t>systemctl start nmb</a:t>
            </a:r>
            <a:endParaRPr lang="en-US" altLang="zh-CN" sz="2000">
              <a:latin typeface="Times New Roman" panose="02020603050405020304"/>
              <a:ea typeface="Times New Roman" panose="02020603050405020304"/>
            </a:endParaRPr>
          </a:p>
          <a:p>
            <a:pPr marL="0" indent="269875" algn="just" defTabSz="266700">
              <a:lnSpc>
                <a:spcPct val="125000"/>
              </a:lnSpc>
              <a:spcBef>
                <a:spcPts val="0"/>
              </a:spcBef>
              <a:spcAft>
                <a:spcPts val="0"/>
              </a:spcAft>
            </a:pPr>
            <a:r>
              <a:rPr lang="en-US" altLang="zh-CN" sz="2000">
                <a:latin typeface="Times New Roman" panose="02020603050405020304"/>
                <a:ea typeface="Times New Roman" panose="02020603050405020304"/>
              </a:rPr>
              <a:t>2.</a:t>
            </a:r>
            <a:r>
              <a:rPr lang="zh-CN" altLang="en-US" sz="2000">
                <a:latin typeface="Times New Roman" panose="02020603050405020304"/>
                <a:ea typeface="宋体" panose="02010600030101010101" pitchFamily="2" charset="-122"/>
              </a:rPr>
              <a:t>停止</a:t>
            </a:r>
            <a:r>
              <a:rPr lang="en-US" altLang="zh-CN" sz="2000">
                <a:latin typeface="Times New Roman" panose="02020603050405020304"/>
                <a:ea typeface="宋体" panose="02010600030101010101" pitchFamily="2" charset="-122"/>
              </a:rPr>
              <a:t>Samba</a:t>
            </a:r>
            <a:r>
              <a:rPr lang="zh-CN" altLang="en-US" sz="2000">
                <a:latin typeface="宋体" panose="02010600030101010101" pitchFamily="2" charset="-122"/>
                <a:ea typeface="宋体" panose="02010600030101010101" pitchFamily="2" charset="-122"/>
              </a:rPr>
              <a:t>服务</a:t>
            </a:r>
            <a:endParaRPr lang="zh-CN" altLang="en-US" sz="2000">
              <a:latin typeface="宋体" panose="02010600030101010101" pitchFamily="2" charset="-122"/>
              <a:ea typeface="宋体" panose="02010600030101010101" pitchFamily="2" charset="-122"/>
            </a:endParaRPr>
          </a:p>
          <a:p>
            <a:pPr marL="0" indent="269875" algn="ctr" defTabSz="266700">
              <a:lnSpc>
                <a:spcPct val="125000"/>
              </a:lnSpc>
              <a:spcBef>
                <a:spcPts val="0"/>
              </a:spcBef>
              <a:spcAft>
                <a:spcPts val="0"/>
              </a:spcAft>
            </a:pPr>
            <a:r>
              <a:rPr lang="en-US" altLang="zh-CN" sz="2000">
                <a:latin typeface="Times New Roman" panose="02020603050405020304"/>
                <a:ea typeface="宋体" panose="02010600030101010101" pitchFamily="2" charset="-122"/>
              </a:rPr>
              <a:t>[root@localhost ~] #</a:t>
            </a:r>
            <a:r>
              <a:rPr lang="en-US" altLang="zh-CN" sz="2000">
                <a:latin typeface="Times New Roman" panose="02020603050405020304"/>
                <a:ea typeface="Times New Roman" panose="02020603050405020304"/>
              </a:rPr>
              <a:t>systemctl stop smb</a:t>
            </a:r>
            <a:endParaRPr lang="en-US" altLang="zh-CN" sz="2000">
              <a:latin typeface="Times New Roman" panose="02020603050405020304"/>
              <a:ea typeface="Times New Roman" panose="02020603050405020304"/>
            </a:endParaRPr>
          </a:p>
          <a:p>
            <a:pPr marL="0" indent="269875" algn="just" defTabSz="266700">
              <a:lnSpc>
                <a:spcPct val="125000"/>
              </a:lnSpc>
              <a:spcBef>
                <a:spcPts val="0"/>
              </a:spcBef>
              <a:spcAft>
                <a:spcPts val="0"/>
              </a:spcAft>
            </a:pPr>
            <a:r>
              <a:rPr lang="en-US" altLang="zh-CN" sz="2000">
                <a:latin typeface="Times New Roman" panose="02020603050405020304"/>
                <a:ea typeface="Times New Roman" panose="02020603050405020304"/>
              </a:rPr>
              <a:t>3.</a:t>
            </a:r>
            <a:r>
              <a:rPr lang="zh-CN" altLang="en-US" sz="2000">
                <a:latin typeface="Times New Roman" panose="02020603050405020304"/>
                <a:ea typeface="宋体" panose="02010600030101010101" pitchFamily="2" charset="-122"/>
              </a:rPr>
              <a:t>重启</a:t>
            </a:r>
            <a:r>
              <a:rPr lang="en-US" altLang="zh-CN" sz="2000">
                <a:latin typeface="Times New Roman" panose="02020603050405020304"/>
                <a:ea typeface="宋体" panose="02010600030101010101" pitchFamily="2" charset="-122"/>
              </a:rPr>
              <a:t>Samba</a:t>
            </a:r>
            <a:r>
              <a:rPr lang="zh-CN" altLang="en-US" sz="2000">
                <a:latin typeface="宋体" panose="02010600030101010101" pitchFamily="2" charset="-122"/>
                <a:ea typeface="宋体" panose="02010600030101010101" pitchFamily="2" charset="-122"/>
              </a:rPr>
              <a:t>服务</a:t>
            </a:r>
            <a:endParaRPr lang="zh-CN" altLang="en-US" sz="2000">
              <a:latin typeface="宋体" panose="02010600030101010101" pitchFamily="2" charset="-122"/>
              <a:ea typeface="宋体" panose="02010600030101010101" pitchFamily="2" charset="-122"/>
            </a:endParaRPr>
          </a:p>
          <a:p>
            <a:pPr marL="0" indent="269875" algn="ctr" defTabSz="266700">
              <a:lnSpc>
                <a:spcPct val="125000"/>
              </a:lnSpc>
              <a:spcBef>
                <a:spcPts val="0"/>
              </a:spcBef>
              <a:spcAft>
                <a:spcPts val="0"/>
              </a:spcAft>
            </a:pPr>
            <a:r>
              <a:rPr lang="en-US" altLang="zh-CN" sz="2000">
                <a:latin typeface="Times New Roman" panose="02020603050405020304"/>
                <a:ea typeface="宋体" panose="02010600030101010101" pitchFamily="2" charset="-122"/>
              </a:rPr>
              <a:t>[root@localhost ~] # </a:t>
            </a:r>
            <a:r>
              <a:rPr lang="en-US" altLang="zh-CN" sz="2000">
                <a:latin typeface="Times New Roman" panose="02020603050405020304"/>
                <a:ea typeface="Times New Roman" panose="02020603050405020304"/>
              </a:rPr>
              <a:t>systemctl restart smb nmb</a:t>
            </a:r>
            <a:endParaRPr lang="en-US" altLang="zh-CN" sz="2000">
              <a:latin typeface="Times New Roman" panose="02020603050405020304"/>
              <a:ea typeface="Times New Roman" panose="02020603050405020304"/>
            </a:endParaRPr>
          </a:p>
          <a:p>
            <a:pPr marL="0" indent="269875" algn="just" defTabSz="266700">
              <a:lnSpc>
                <a:spcPct val="125000"/>
              </a:lnSpc>
              <a:spcBef>
                <a:spcPts val="0"/>
              </a:spcBef>
              <a:spcAft>
                <a:spcPts val="0"/>
              </a:spcAft>
            </a:pPr>
            <a:r>
              <a:rPr lang="en-US" altLang="zh-CN" sz="2000">
                <a:latin typeface="Times New Roman" panose="02020603050405020304"/>
                <a:ea typeface="Times New Roman" panose="02020603050405020304"/>
              </a:rPr>
              <a:t>4.</a:t>
            </a:r>
            <a:r>
              <a:rPr lang="zh-CN" altLang="en-US" sz="2000">
                <a:latin typeface="Times New Roman" panose="02020603050405020304"/>
                <a:ea typeface="宋体" panose="02010600030101010101" pitchFamily="2" charset="-122"/>
              </a:rPr>
              <a:t>重新加载</a:t>
            </a:r>
            <a:r>
              <a:rPr lang="en-US" altLang="zh-CN" sz="2000">
                <a:latin typeface="Times New Roman" panose="02020603050405020304"/>
                <a:ea typeface="宋体" panose="02010600030101010101" pitchFamily="2" charset="-122"/>
              </a:rPr>
              <a:t>samba</a:t>
            </a:r>
            <a:r>
              <a:rPr lang="zh-CN" altLang="en-US" sz="2000">
                <a:latin typeface="宋体" panose="02010600030101010101" pitchFamily="2" charset="-122"/>
                <a:ea typeface="宋体" panose="02010600030101010101" pitchFamily="2" charset="-122"/>
              </a:rPr>
              <a:t>服务配置</a:t>
            </a:r>
            <a:r>
              <a:rPr lang="zh-CN" altLang="en-US" sz="2000">
                <a:latin typeface="Times New Roman" panose="02020603050405020304"/>
                <a:ea typeface="宋体" panose="02010600030101010101" pitchFamily="2" charset="-122"/>
              </a:rPr>
              <a:t>。</a:t>
            </a:r>
            <a:endParaRPr lang="zh-CN" altLang="en-US" sz="2000">
              <a:latin typeface="Times New Roman" panose="02020603050405020304"/>
              <a:ea typeface="宋体" panose="02010600030101010101" pitchFamily="2" charset="-122"/>
            </a:endParaRPr>
          </a:p>
          <a:p>
            <a:pPr marL="0" indent="269875" algn="ctr" defTabSz="266700">
              <a:lnSpc>
                <a:spcPct val="125000"/>
              </a:lnSpc>
              <a:spcBef>
                <a:spcPts val="0"/>
              </a:spcBef>
              <a:spcAft>
                <a:spcPts val="0"/>
              </a:spcAft>
            </a:pPr>
            <a:r>
              <a:rPr lang="en-US" altLang="zh-CN" sz="2000">
                <a:latin typeface="Times New Roman" panose="02020603050405020304"/>
                <a:ea typeface="宋体" panose="02010600030101010101" pitchFamily="2" charset="-122"/>
              </a:rPr>
              <a:t>[root@localhost ~] #  </a:t>
            </a:r>
            <a:r>
              <a:rPr lang="en-US" altLang="zh-CN" sz="2000">
                <a:latin typeface="Times New Roman" panose="02020603050405020304"/>
                <a:ea typeface="Times New Roman" panose="02020603050405020304"/>
              </a:rPr>
              <a:t>systemctl reload smb</a:t>
            </a:r>
            <a:endParaRPr lang="en-US" altLang="zh-CN" sz="2000">
              <a:latin typeface="Times New Roman" panose="02020603050405020304"/>
              <a:ea typeface="Times New Roman" panose="02020603050405020304"/>
            </a:endParaRPr>
          </a:p>
          <a:p>
            <a:pPr marL="0" indent="269875" algn="l" defTabSz="266700">
              <a:lnSpc>
                <a:spcPct val="125000"/>
              </a:lnSpc>
              <a:spcBef>
                <a:spcPts val="0"/>
              </a:spcBef>
              <a:spcAft>
                <a:spcPts val="0"/>
              </a:spcAft>
            </a:pPr>
            <a:r>
              <a:rPr lang="en-US" altLang="zh-CN" sz="2000">
                <a:latin typeface="Times New Roman" panose="02020603050405020304"/>
                <a:ea typeface="Times New Roman" panose="02020603050405020304"/>
              </a:rPr>
              <a:t>5.</a:t>
            </a:r>
            <a:r>
              <a:rPr lang="zh-CN" altLang="en-US" sz="2000">
                <a:latin typeface="Times New Roman" panose="02020603050405020304"/>
                <a:ea typeface="Times New Roman" panose="02020603050405020304"/>
              </a:rPr>
              <a:t>开机启动</a:t>
            </a:r>
            <a:r>
              <a:rPr lang="en-US" altLang="zh-CN" sz="2000">
                <a:latin typeface="Times New Roman" panose="02020603050405020304"/>
                <a:ea typeface="Times New Roman" panose="02020603050405020304"/>
              </a:rPr>
              <a:t>Samba</a:t>
            </a:r>
            <a:r>
              <a:rPr lang="zh-CN" altLang="en-US" sz="2000">
                <a:latin typeface="Times New Roman" panose="02020603050405020304"/>
                <a:ea typeface="Times New Roman" panose="02020603050405020304"/>
              </a:rPr>
              <a:t>服务。</a:t>
            </a:r>
            <a:endParaRPr lang="zh-CN" altLang="en-US" sz="2000">
              <a:latin typeface="Times New Roman" panose="02020603050405020304"/>
              <a:ea typeface="Times New Roman" panose="02020603050405020304"/>
            </a:endParaRPr>
          </a:p>
          <a:p>
            <a:pPr marL="0" indent="269875" algn="l" defTabSz="266700">
              <a:lnSpc>
                <a:spcPct val="125000"/>
              </a:lnSpc>
              <a:spcBef>
                <a:spcPts val="0"/>
              </a:spcBef>
              <a:spcAft>
                <a:spcPts val="0"/>
              </a:spcAft>
            </a:pPr>
            <a:r>
              <a:rPr lang="en-US" altLang="zh-CN" sz="2000">
                <a:latin typeface="Times New Roman" panose="02020603050405020304"/>
                <a:ea typeface="Times New Roman" panose="02020603050405020304"/>
              </a:rPr>
              <a:t>     systemctl</a:t>
            </a:r>
            <a:r>
              <a:rPr lang="zh-CN" altLang="en-US" sz="2000">
                <a:latin typeface="Times New Roman" panose="02020603050405020304"/>
                <a:ea typeface="Times New Roman" panose="02020603050405020304"/>
              </a:rPr>
              <a:t>是管制服务的主要工具，整合</a:t>
            </a:r>
            <a:r>
              <a:rPr lang="en-US" altLang="zh-CN" sz="2000">
                <a:latin typeface="Times New Roman" panose="02020603050405020304"/>
                <a:ea typeface="Times New Roman" panose="02020603050405020304"/>
              </a:rPr>
              <a:t>chkconfig</a:t>
            </a:r>
            <a:r>
              <a:rPr lang="zh-CN" altLang="en-US" sz="2000">
                <a:latin typeface="Times New Roman" panose="02020603050405020304"/>
                <a:ea typeface="Times New Roman" panose="02020603050405020304"/>
              </a:rPr>
              <a:t>与</a:t>
            </a:r>
            <a:r>
              <a:rPr lang="en-US" altLang="zh-CN" sz="2000">
                <a:latin typeface="Times New Roman" panose="02020603050405020304"/>
                <a:ea typeface="Times New Roman" panose="02020603050405020304"/>
              </a:rPr>
              <a:t>service</a:t>
            </a:r>
            <a:r>
              <a:rPr lang="zh-CN" altLang="en-US" sz="2000">
                <a:latin typeface="Times New Roman" panose="02020603050405020304"/>
                <a:ea typeface="Times New Roman" panose="02020603050405020304"/>
              </a:rPr>
              <a:t>功能于一体。</a:t>
            </a:r>
            <a:r>
              <a:rPr lang="en-US" altLang="zh-CN" sz="2000">
                <a:latin typeface="Times New Roman" panose="02020603050405020304"/>
                <a:ea typeface="Times New Roman" panose="02020603050405020304"/>
              </a:rPr>
              <a:t> </a:t>
            </a:r>
            <a:endParaRPr lang="en-US" altLang="zh-CN" sz="2000">
              <a:latin typeface="Times New Roman" panose="02020603050405020304"/>
              <a:ea typeface="Times New Roman" panose="02020603050405020304"/>
            </a:endParaRPr>
          </a:p>
          <a:p>
            <a:pPr marL="0" indent="269875" algn="ctr" defTabSz="266700">
              <a:lnSpc>
                <a:spcPct val="125000"/>
              </a:lnSpc>
              <a:spcBef>
                <a:spcPts val="0"/>
              </a:spcBef>
              <a:spcAft>
                <a:spcPts val="0"/>
              </a:spcAft>
            </a:pPr>
            <a:r>
              <a:rPr lang="en-US" altLang="zh-CN" sz="2000">
                <a:latin typeface="Times New Roman" panose="02020603050405020304"/>
                <a:ea typeface="Times New Roman" panose="02020603050405020304"/>
              </a:rPr>
              <a:t>[root@localhost ~] # systemctl enable smb</a:t>
            </a:r>
            <a:endParaRPr lang="en-US" altLang="zh-CN" sz="2000">
              <a:latin typeface="Times New Roman" panose="02020603050405020304"/>
              <a:ea typeface="Times New Roman" panose="02020603050405020304"/>
            </a:endParaRPr>
          </a:p>
          <a:p>
            <a:pPr marL="0" indent="269875" algn="l" defTabSz="266700">
              <a:lnSpc>
                <a:spcPct val="150000"/>
              </a:lnSpc>
              <a:spcBef>
                <a:spcPct val="0"/>
              </a:spcBef>
              <a:spcAft>
                <a:spcPct val="0"/>
              </a:spcAft>
            </a:pPr>
            <a:endParaRPr lang="en-US" altLang="zh-CN" sz="2000">
              <a:latin typeface="Times New Roman" panose="02020603050405020304"/>
              <a:ea typeface="Times New Roman" panose="02020603050405020304"/>
            </a:endParaRPr>
          </a:p>
        </p:txBody>
      </p:sp>
    </p:spTree>
    <p:custDataLst>
      <p:tags r:id="rId6"/>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10.4  </a:t>
            </a:r>
            <a:r>
              <a:rPr lang="zh-CN" altLang="en-US" sz="3800" b="1" i="0" spc="220">
                <a:solidFill>
                  <a:schemeClr val="accent1"/>
                </a:solidFill>
                <a:latin typeface="Arial" panose="020B0604020202020204" pitchFamily="34" charset="0"/>
                <a:ea typeface="微软雅黑" panose="020B0503020204020204" charset="-122"/>
              </a:rPr>
              <a:t>配置</a:t>
            </a:r>
            <a:r>
              <a:rPr lang="en-US" altLang="zh-CN" sz="3800" b="1" i="0" spc="220">
                <a:solidFill>
                  <a:schemeClr val="accent1"/>
                </a:solidFill>
                <a:latin typeface="Arial" panose="020B0604020202020204" pitchFamily="34" charset="0"/>
                <a:ea typeface="微软雅黑" panose="020B0503020204020204" charset="-122"/>
              </a:rPr>
              <a:t>Samba</a:t>
            </a:r>
            <a:endParaRPr lang="en-US" altLang="zh-CN"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04</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358900"/>
            <a:ext cx="11277600" cy="133858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服务器的主配置文件名为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，位于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目录下。在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目录下，除了存放主配置文件以外，还存放</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用户列表和这些用户所对应的密码等。因此，它是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服务非常重要的核心配置文件，完成</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服务器搭建的主要配置都在该文件中进行。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文件的整体结构如下：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642235" y="2478405"/>
            <a:ext cx="6096000" cy="3466465"/>
          </a:xfrm>
          <a:prstGeom prst="rect">
            <a:avLst/>
          </a:prstGeom>
          <a:solidFill>
            <a:schemeClr val="bg1">
              <a:lumMod val="95000"/>
            </a:schemeClr>
          </a:solidFill>
        </p:spPr>
        <p:txBody>
          <a:bodyPr wrap="square" rtlCol="0" anchor="t">
            <a:spAutoFit/>
          </a:bodyPr>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[global]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全局选项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[homes]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共享选项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[printers]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共享选项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[public]</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共享选项</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481439"/>
            <a:ext cx="11277678" cy="4229126"/>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方括号中的名字对应配置文件的段，其中[homes]和[public]定义了两个共享，[public]定义了服务器上连接打印机的选项。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[global]：供用户设定全局参数，其内容可以决定Samba服务器的功能。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mes]：用于指定Windows共享的主目录，如果在Windows工作站登录的用户名和密码与Linux的用户名及密码相同，那么通过打开“网上邻居”，再双击“共享目录”的图标就可以成功访问共享目录了。从Windows访问Linux主目录时，用户名将作为主目录共享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[printers]：用于指定如何共享Linux网络打印机，从Windows系统访问Linux网络打印机时，共享的是printcap中指定的Linux打印机名。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根据实际情况逐项对Samba的主配置文件进行配置。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13555" y="3545840"/>
            <a:ext cx="3564255" cy="41465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nvSpPr>
        <p:spPr>
          <a:xfrm>
            <a:off x="3610610" y="5069840"/>
            <a:ext cx="5330825" cy="41465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45465" y="951865"/>
            <a:ext cx="11553825" cy="51181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根据实际情况逐项对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的主配置文件进行配置。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编辑全局参数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可以分为基本选项设置、安全选项设置、打印选项设置、日志文件路径设置和网络配置选项设置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个部分。其内容及说明如下。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Workgroup</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workgroup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工作组名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说明：设定</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 Server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所属的工作组名称。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server string</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server string = Samba Server Version %v</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说明：设置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服务器的描述信息，默认为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 Version %v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设定的变量。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4001597" y="6045200"/>
            <a:ext cx="8190403" cy="812800"/>
            <a:chOff x="4001597" y="5613400"/>
            <a:chExt cx="8190403" cy="1244600"/>
          </a:xfrm>
        </p:grpSpPr>
        <p:sp>
          <p:nvSpPr>
            <p:cNvPr id="2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等腰三角形 24"/>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矩形 3"/>
          <p:cNvSpPr/>
          <p:nvPr>
            <p:custDataLst>
              <p:tags r:id="rId4"/>
            </p:custDataLst>
          </p:nvPr>
        </p:nvSpPr>
        <p:spPr>
          <a:xfrm>
            <a:off x="0" y="0"/>
            <a:ext cx="41313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9"/>
          <p:cNvSpPr txBox="1"/>
          <p:nvPr>
            <p:custDataLst>
              <p:tags r:id="rId5"/>
            </p:custDataLst>
          </p:nvPr>
        </p:nvSpPr>
        <p:spPr>
          <a:xfrm>
            <a:off x="1430840" y="2169884"/>
            <a:ext cx="1466112" cy="2518232"/>
          </a:xfrm>
          <a:prstGeom prst="rect">
            <a:avLst/>
          </a:prstGeom>
          <a:noFill/>
        </p:spPr>
        <p:txBody>
          <a:bodyPr vert="eaVert"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rPr>
              <a:t>目 录</a:t>
            </a:r>
            <a:endPar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endParaRPr>
          </a:p>
        </p:txBody>
      </p:sp>
      <p:sp>
        <p:nvSpPr>
          <p:cNvPr id="5" name="矩形 4"/>
          <p:cNvSpPr/>
          <p:nvPr>
            <p:custDataLst>
              <p:tags r:id="rId6"/>
            </p:custDataLst>
          </p:nvPr>
        </p:nvSpPr>
        <p:spPr>
          <a:xfrm>
            <a:off x="1520327" y="2285781"/>
            <a:ext cx="1090670" cy="2286439"/>
          </a:xfrm>
          <a:prstGeom prst="rect">
            <a:avLst/>
          </a:prstGeom>
          <a:noFill/>
          <a:ln w="190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5391543" y="1892405"/>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61"/>
          <p:cNvSpPr txBox="1"/>
          <p:nvPr>
            <p:custDataLst>
              <p:tags r:id="rId8"/>
            </p:custDataLst>
          </p:nvPr>
        </p:nvSpPr>
        <p:spPr>
          <a:xfrm>
            <a:off x="6159349" y="1769980"/>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10.1  </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初识</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Samba</a:t>
            </a:r>
            <a:endPar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58"/>
          <p:cNvSpPr txBox="1"/>
          <p:nvPr>
            <p:custDataLst>
              <p:tags r:id="rId9"/>
            </p:custDataLst>
          </p:nvPr>
        </p:nvSpPr>
        <p:spPr>
          <a:xfrm>
            <a:off x="5420119" y="1910727"/>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01</a:t>
            </a:r>
            <a:endParaRPr lang="en-US" altLang="zh-CN" sz="2400" spc="300" dirty="0">
              <a:solidFill>
                <a:schemeClr val="lt1"/>
              </a:solidFill>
              <a:latin typeface="微软雅黑" panose="020B0503020204020204" charset="-122"/>
              <a:ea typeface="微软雅黑" panose="020B0503020204020204" charset="-122"/>
            </a:endParaRPr>
          </a:p>
        </p:txBody>
      </p:sp>
      <p:sp>
        <p:nvSpPr>
          <p:cNvPr id="13" name="椭圆 12"/>
          <p:cNvSpPr/>
          <p:nvPr>
            <p:custDataLst>
              <p:tags r:id="rId10"/>
            </p:custDataLst>
          </p:nvPr>
        </p:nvSpPr>
        <p:spPr>
          <a:xfrm>
            <a:off x="5391543" y="2855084"/>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61"/>
          <p:cNvSpPr txBox="1"/>
          <p:nvPr>
            <p:custDataLst>
              <p:tags r:id="rId11"/>
            </p:custDataLst>
          </p:nvPr>
        </p:nvSpPr>
        <p:spPr>
          <a:xfrm>
            <a:off x="6159500" y="2732405"/>
            <a:ext cx="516001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10.2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安装</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Samba</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服务</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文本框 58"/>
          <p:cNvSpPr txBox="1"/>
          <p:nvPr>
            <p:custDataLst>
              <p:tags r:id="rId12"/>
            </p:custDataLst>
          </p:nvPr>
        </p:nvSpPr>
        <p:spPr>
          <a:xfrm>
            <a:off x="5420119" y="2873405"/>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02</a:t>
            </a:r>
            <a:endParaRPr lang="en-US" altLang="zh-CN" sz="2400" spc="300" dirty="0">
              <a:solidFill>
                <a:schemeClr val="lt1"/>
              </a:solidFill>
              <a:latin typeface="微软雅黑" panose="020B0503020204020204" charset="-122"/>
              <a:ea typeface="微软雅黑" panose="020B0503020204020204" charset="-122"/>
            </a:endParaRPr>
          </a:p>
        </p:txBody>
      </p:sp>
      <p:sp>
        <p:nvSpPr>
          <p:cNvPr id="17" name="椭圆 16"/>
          <p:cNvSpPr/>
          <p:nvPr>
            <p:custDataLst>
              <p:tags r:id="rId13"/>
            </p:custDataLst>
          </p:nvPr>
        </p:nvSpPr>
        <p:spPr>
          <a:xfrm>
            <a:off x="5391543" y="3817763"/>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61"/>
          <p:cNvSpPr txBox="1"/>
          <p:nvPr>
            <p:custDataLst>
              <p:tags r:id="rId14"/>
            </p:custDataLst>
          </p:nvPr>
        </p:nvSpPr>
        <p:spPr>
          <a:xfrm>
            <a:off x="6159500" y="3695065"/>
            <a:ext cx="463804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10.3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启动和停止</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Samba</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服务</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58"/>
          <p:cNvSpPr txBox="1"/>
          <p:nvPr>
            <p:custDataLst>
              <p:tags r:id="rId15"/>
            </p:custDataLst>
          </p:nvPr>
        </p:nvSpPr>
        <p:spPr>
          <a:xfrm>
            <a:off x="5420119" y="3836084"/>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03</a:t>
            </a:r>
            <a:endParaRPr lang="en-US" altLang="zh-CN" sz="2400" spc="300" dirty="0">
              <a:solidFill>
                <a:schemeClr val="lt1"/>
              </a:solidFill>
              <a:latin typeface="微软雅黑" panose="020B0503020204020204" charset="-122"/>
              <a:ea typeface="微软雅黑" panose="020B0503020204020204" charset="-122"/>
            </a:endParaRPr>
          </a:p>
        </p:txBody>
      </p:sp>
      <p:sp>
        <p:nvSpPr>
          <p:cNvPr id="20" name="椭圆 19"/>
          <p:cNvSpPr/>
          <p:nvPr>
            <p:custDataLst>
              <p:tags r:id="rId16"/>
            </p:custDataLst>
          </p:nvPr>
        </p:nvSpPr>
        <p:spPr>
          <a:xfrm>
            <a:off x="5391543" y="4780442"/>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文本框 61"/>
          <p:cNvSpPr txBox="1"/>
          <p:nvPr>
            <p:custDataLst>
              <p:tags r:id="rId17"/>
            </p:custDataLst>
          </p:nvPr>
        </p:nvSpPr>
        <p:spPr>
          <a:xfrm>
            <a:off x="6159349" y="4658016"/>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10.4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配置</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Samba</a:t>
            </a:r>
            <a:endPar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2" name="文本框 58"/>
          <p:cNvSpPr txBox="1"/>
          <p:nvPr>
            <p:custDataLst>
              <p:tags r:id="rId18"/>
            </p:custDataLst>
          </p:nvPr>
        </p:nvSpPr>
        <p:spPr>
          <a:xfrm>
            <a:off x="5420119" y="4798763"/>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04</a:t>
            </a:r>
            <a:endParaRPr lang="en-US" altLang="zh-CN" sz="2400" spc="300" dirty="0">
              <a:solidFill>
                <a:schemeClr val="lt1"/>
              </a:solidFill>
              <a:latin typeface="微软雅黑" panose="020B0503020204020204" charset="-122"/>
              <a:ea typeface="微软雅黑" panose="020B0503020204020204" charset="-122"/>
            </a:endParaRPr>
          </a:p>
        </p:txBody>
      </p:sp>
    </p:spTree>
    <p:custDataLst>
      <p:tags r:id="rId1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20870" y="1331595"/>
            <a:ext cx="3564255" cy="46037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3883025" y="2760345"/>
            <a:ext cx="4624705" cy="33782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3944620" y="3528060"/>
            <a:ext cx="4624070" cy="67627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3760470" y="5878830"/>
            <a:ext cx="4839335" cy="50673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481455"/>
            <a:ext cx="11277600" cy="47821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ctr" fontAlgn="auto">
              <a:lnSpc>
                <a:spcPct val="100000"/>
              </a:lnSpc>
              <a:spcAft>
                <a:spcPts val="800"/>
              </a:spcAft>
            </a:pPr>
            <a:r>
              <a:rPr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netbios name = smbserver</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说明：设置</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NetBIOS</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名称。如果不填，则会默认使用该服务器的</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DNS</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名称的第一部分。</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netbios name</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workgroup</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名字设置不要相同。</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interfaces</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interfaces =lo eth0 192.168.12.2/24  </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说明：如果服务器有多个</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IP</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地址，可以使用</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interfaces</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选项把</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IP</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地址列出来。</a:t>
            </a:r>
            <a:endPar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00000"/>
              </a:lnSpc>
              <a:spcAft>
                <a:spcPts val="800"/>
              </a:spcAft>
            </a:pP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bind interfaces only</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bind interfaces only=yes</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将绑定</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interfaces</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选项所设置的</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地址，只通过这些</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地址提供服务。</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hosts allow</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说明：表示允许连接到</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的客户端，多个参数以空格隔开。可以用一个</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表示，也可以用主机名或者一个网段表示。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hosts deny </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与</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hosts allow </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刚好相反。</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表示格式如下：</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hosts allow = </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客户端</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IP1   </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客户端</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IP2  ...</a:t>
            </a:r>
            <a:endPar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481439"/>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 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 file = /var/log/samba/log.%m</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 Server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日志文件的记录位置和具体文件名。在文件名后加个宏</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（主机名），表示对每台访问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的机器都单独记录一个日志文件。如果</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pc1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pc2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访问过</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，就会在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/var/log/samba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目录下留下</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log.pc1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log.pc2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两个日志文件。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max log size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max log size = 50</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说明：每个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日志文件的最大体积，单位为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KB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代表不限制。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589780" y="1515745"/>
            <a:ext cx="3072765" cy="38417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079500"/>
            <a:ext cx="11277600" cy="115379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ecurity</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ecurity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验证方式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9930" y="2023110"/>
            <a:ext cx="11176000" cy="4241165"/>
          </a:xfrm>
          <a:prstGeom prst="rect">
            <a:avLst/>
          </a:prstGeom>
          <a:noFill/>
        </p:spPr>
        <p:txBody>
          <a:bodyPr wrap="square" rtlCol="0" anchor="t">
            <a:spAutoFit/>
          </a:bodyPr>
          <a:p>
            <a:pPr algn="l"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用户访问</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的验证方式，一共有以下</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Aft>
                <a:spcPts val="800"/>
              </a:spcAft>
              <a:buFont typeface="+mj-ea"/>
              <a:buAutoNum type="circleNumDbPlain"/>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share</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：用户访问</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不需要提供用户名和口令，安全性能较低。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Aft>
                <a:spcPts val="800"/>
              </a:spcAft>
              <a:buFont typeface="+mj-ea"/>
              <a:buAutoNum type="circleNumDbPlain"/>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user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共享目录只能被授权的用户访问，由</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负责检查账号和密码的正确性。账号和密码要在本</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中建立。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Aft>
                <a:spcPts val="800"/>
              </a:spcAft>
              <a:buFont typeface="+mj-ea"/>
              <a:buAutoNum type="circleNumDbPlain"/>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：依靠其他</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Windows NT/2000</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 Server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来验证用户的账号和密码，是一种代理验证。此种安全模式下，系统管理员可以把所有的</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Windows</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用户和口令集中到一个</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系统上，使用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Windows NT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进行</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认证，远程服务器可以自动认证全部用户和口令。如果认证失败，</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将使用用户级安全模式作为替代的方式。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50000"/>
              </a:lnSpc>
              <a:spcAft>
                <a:spcPts val="800"/>
              </a:spcAft>
              <a:buFont typeface="+mj-ea"/>
              <a:buAutoNum type="circleNumDbPlain"/>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domain</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：域安全级别，使用主域控制器（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PDC</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）来完成认证。</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98290" y="2007235"/>
            <a:ext cx="4209415" cy="41465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067810" y="3497580"/>
            <a:ext cx="4316730" cy="46101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083050" y="4849495"/>
            <a:ext cx="4331970" cy="41465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481439"/>
            <a:ext cx="11277678" cy="4229126"/>
          </a:xfrm>
          <a:prstGeom prst="rect">
            <a:avLst/>
          </a:prstGeom>
          <a:noFill/>
          <a:ln w="3175">
            <a:noFill/>
            <a:prstDash val="dash"/>
          </a:ln>
        </p:spPr>
        <p:txBody>
          <a:bodyPr wrap="square" lIns="63500" tIns="25400" rIns="63500" bIns="25400" anchor="ctr" anchorCtr="0">
            <a:normAutofit fontScale="90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passdb backend</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passdb backend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用户验证模式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服务器的用户验证模式。参数可设置为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tdbsam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ldapsam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mysql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。默认为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tdbsam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，一般不用修改。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domain master</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domain master = yes/no</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服务器是否要成为网域主浏览器，网域主浏览器可以管理跨子网域的浏览服务。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domain logons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domain logons = yes/no</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是否要作为本地域控制器。主域控制器和备份域控制器都需要开启此项。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44060" y="1438910"/>
            <a:ext cx="2995295" cy="46101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4574540" y="2959735"/>
            <a:ext cx="2903855" cy="3689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4424680" y="4388485"/>
            <a:ext cx="3241675" cy="3689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3568700" y="5647690"/>
            <a:ext cx="5130800" cy="53848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078865"/>
            <a:ext cx="11277600" cy="54114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local master</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local master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local master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用来指定</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是否试图成为本地网域主浏览器。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yes/no</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表示是否参加浏览器竞选。</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os level</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os level =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级别</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级别。指定</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在承担</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LMB</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角色时的优先权。</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preferred master</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preferred master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开机强迫进行主浏览器选举。</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 passwd file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 passwd file = /etc/samba/smbpasswd</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用来定义</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用户的密码文件。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179195"/>
            <a:ext cx="11277600" cy="536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username map</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username map=</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文件名</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指定</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所用的</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接口范围。</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encrypt passwords</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encrypt passwords = yes/no</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是否将认证密码加密。</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support</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support = yes/no</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服务器是否提供</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server </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server = wins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地址</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是否使用别的</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服务器提供</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60730" y="1294130"/>
            <a:ext cx="11277600" cy="508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342900" indent="-34290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proxy</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proxy = yes/no</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是否开启</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代理服务。</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 proxy</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 proxy = yes/no</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是否开启</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代理服务。</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load printers</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load printers = yes/no</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设置是否在启动</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时就共享打印机。</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printcap name</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printcap name = cups</a:t>
            </a:r>
            <a:endParaRPr lang="en-US" altLang="zh-CN"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设置共享打印机的配置文件。</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84605"/>
            <a:ext cx="11277600" cy="49796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proxy</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 proxy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是否开启</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代理服务。</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 proxy</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 proxy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Server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是否开启</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dns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代理服务。</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load printers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load printers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设置是否在启动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时就共享打印机。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printcap name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printcap name = cups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设置共享打印机的配置文件。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printing</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printing = cups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指定打印机类型。</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04595"/>
            <a:ext cx="11277600" cy="50590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编辑共享参数。</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[homes]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部分。</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comment</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comment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任意字符串</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对该共享的描述可以是任意字符串。</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path</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path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共享目录路径</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设置共享目录的路径。</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writable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writable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设置客户端是否对这个目录具有可写的权限。</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7375" y="1193165"/>
            <a:ext cx="11277600" cy="53251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browseable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browseable = yes/no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用来指定该共享是否可以浏览。</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valid users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valid users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允许访问该共享的用户</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可以访问</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home</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目录的用户。</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invalid users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invalid users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禁止访问该共享的用户</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用来指定不允许访问该共享资源的用户。</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4001597" y="6045200"/>
            <a:ext cx="8190403" cy="812800"/>
            <a:chOff x="4001597" y="5613400"/>
            <a:chExt cx="8190403" cy="1244600"/>
          </a:xfrm>
        </p:grpSpPr>
        <p:sp>
          <p:nvSpPr>
            <p:cNvPr id="2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等腰三角形 24"/>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矩形 3"/>
          <p:cNvSpPr/>
          <p:nvPr>
            <p:custDataLst>
              <p:tags r:id="rId4"/>
            </p:custDataLst>
          </p:nvPr>
        </p:nvSpPr>
        <p:spPr>
          <a:xfrm>
            <a:off x="0" y="0"/>
            <a:ext cx="41313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9"/>
          <p:cNvSpPr txBox="1"/>
          <p:nvPr>
            <p:custDataLst>
              <p:tags r:id="rId5"/>
            </p:custDataLst>
          </p:nvPr>
        </p:nvSpPr>
        <p:spPr>
          <a:xfrm>
            <a:off x="1430840" y="2169884"/>
            <a:ext cx="1466112" cy="2518232"/>
          </a:xfrm>
          <a:prstGeom prst="rect">
            <a:avLst/>
          </a:prstGeom>
          <a:noFill/>
        </p:spPr>
        <p:txBody>
          <a:bodyPr vert="eaVert"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rPr>
              <a:t>目 录</a:t>
            </a:r>
            <a:endPar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endParaRPr>
          </a:p>
        </p:txBody>
      </p:sp>
      <p:sp>
        <p:nvSpPr>
          <p:cNvPr id="5" name="矩形 4"/>
          <p:cNvSpPr/>
          <p:nvPr>
            <p:custDataLst>
              <p:tags r:id="rId6"/>
            </p:custDataLst>
          </p:nvPr>
        </p:nvSpPr>
        <p:spPr>
          <a:xfrm>
            <a:off x="1520327" y="2285781"/>
            <a:ext cx="1090670" cy="2286439"/>
          </a:xfrm>
          <a:prstGeom prst="rect">
            <a:avLst/>
          </a:prstGeom>
          <a:noFill/>
          <a:ln w="190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5391543" y="930380"/>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61"/>
          <p:cNvSpPr txBox="1"/>
          <p:nvPr>
            <p:custDataLst>
              <p:tags r:id="rId8"/>
            </p:custDataLst>
          </p:nvPr>
        </p:nvSpPr>
        <p:spPr>
          <a:xfrm>
            <a:off x="6159349" y="807955"/>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10.5  </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配置</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share</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服务器</a:t>
            </a:r>
            <a:endPar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58"/>
          <p:cNvSpPr txBox="1"/>
          <p:nvPr>
            <p:custDataLst>
              <p:tags r:id="rId9"/>
            </p:custDataLst>
          </p:nvPr>
        </p:nvSpPr>
        <p:spPr>
          <a:xfrm>
            <a:off x="5420119" y="948702"/>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05</a:t>
            </a:r>
            <a:endParaRPr lang="en-US" altLang="zh-CN" sz="2400" spc="300" dirty="0">
              <a:solidFill>
                <a:schemeClr val="lt1"/>
              </a:solidFill>
              <a:latin typeface="微软雅黑" panose="020B0503020204020204" charset="-122"/>
              <a:ea typeface="微软雅黑" panose="020B0503020204020204" charset="-122"/>
            </a:endParaRPr>
          </a:p>
        </p:txBody>
      </p:sp>
      <p:sp>
        <p:nvSpPr>
          <p:cNvPr id="13" name="椭圆 12"/>
          <p:cNvSpPr/>
          <p:nvPr>
            <p:custDataLst>
              <p:tags r:id="rId10"/>
            </p:custDataLst>
          </p:nvPr>
        </p:nvSpPr>
        <p:spPr>
          <a:xfrm>
            <a:off x="5391543" y="1893059"/>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61"/>
          <p:cNvSpPr txBox="1"/>
          <p:nvPr>
            <p:custDataLst>
              <p:tags r:id="rId11"/>
            </p:custDataLst>
          </p:nvPr>
        </p:nvSpPr>
        <p:spPr>
          <a:xfrm>
            <a:off x="6159500" y="1770380"/>
            <a:ext cx="516001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10.6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配置</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user</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服务器</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文本框 58"/>
          <p:cNvSpPr txBox="1"/>
          <p:nvPr>
            <p:custDataLst>
              <p:tags r:id="rId12"/>
            </p:custDataLst>
          </p:nvPr>
        </p:nvSpPr>
        <p:spPr>
          <a:xfrm>
            <a:off x="5420119" y="1911380"/>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06</a:t>
            </a:r>
            <a:endParaRPr lang="en-US" altLang="zh-CN" sz="2400" spc="300" dirty="0">
              <a:solidFill>
                <a:schemeClr val="lt1"/>
              </a:solidFill>
              <a:latin typeface="微软雅黑" panose="020B0503020204020204" charset="-122"/>
              <a:ea typeface="微软雅黑" panose="020B0503020204020204" charset="-122"/>
            </a:endParaRPr>
          </a:p>
        </p:txBody>
      </p:sp>
      <p:sp>
        <p:nvSpPr>
          <p:cNvPr id="17" name="椭圆 16"/>
          <p:cNvSpPr/>
          <p:nvPr>
            <p:custDataLst>
              <p:tags r:id="rId13"/>
            </p:custDataLst>
          </p:nvPr>
        </p:nvSpPr>
        <p:spPr>
          <a:xfrm>
            <a:off x="5391543" y="2855738"/>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61"/>
          <p:cNvSpPr txBox="1"/>
          <p:nvPr>
            <p:custDataLst>
              <p:tags r:id="rId14"/>
            </p:custDataLst>
          </p:nvPr>
        </p:nvSpPr>
        <p:spPr>
          <a:xfrm>
            <a:off x="6159500" y="2733040"/>
            <a:ext cx="463804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10.7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配置用户映射文件</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58"/>
          <p:cNvSpPr txBox="1"/>
          <p:nvPr>
            <p:custDataLst>
              <p:tags r:id="rId15"/>
            </p:custDataLst>
          </p:nvPr>
        </p:nvSpPr>
        <p:spPr>
          <a:xfrm>
            <a:off x="5420119" y="2874059"/>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07</a:t>
            </a:r>
            <a:endParaRPr lang="en-US" altLang="zh-CN" sz="2400" spc="300" dirty="0">
              <a:solidFill>
                <a:schemeClr val="lt1"/>
              </a:solidFill>
              <a:latin typeface="微软雅黑" panose="020B0503020204020204" charset="-122"/>
              <a:ea typeface="微软雅黑" panose="020B0503020204020204" charset="-122"/>
            </a:endParaRPr>
          </a:p>
        </p:txBody>
      </p:sp>
      <p:sp>
        <p:nvSpPr>
          <p:cNvPr id="20" name="椭圆 19"/>
          <p:cNvSpPr/>
          <p:nvPr>
            <p:custDataLst>
              <p:tags r:id="rId16"/>
            </p:custDataLst>
          </p:nvPr>
        </p:nvSpPr>
        <p:spPr>
          <a:xfrm>
            <a:off x="5391543" y="3818417"/>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文本框 61"/>
          <p:cNvSpPr txBox="1"/>
          <p:nvPr>
            <p:custDataLst>
              <p:tags r:id="rId17"/>
            </p:custDataLst>
          </p:nvPr>
        </p:nvSpPr>
        <p:spPr>
          <a:xfrm>
            <a:off x="6159349" y="3695991"/>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10.8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配置打印服务共享</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2" name="文本框 58"/>
          <p:cNvSpPr txBox="1"/>
          <p:nvPr>
            <p:custDataLst>
              <p:tags r:id="rId18"/>
            </p:custDataLst>
          </p:nvPr>
        </p:nvSpPr>
        <p:spPr>
          <a:xfrm>
            <a:off x="5420119" y="3836738"/>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08</a:t>
            </a:r>
            <a:endParaRPr lang="en-US" altLang="zh-CN" sz="2400" spc="300" dirty="0">
              <a:solidFill>
                <a:schemeClr val="lt1"/>
              </a:solidFill>
              <a:latin typeface="微软雅黑" panose="020B0503020204020204" charset="-122"/>
              <a:ea typeface="微软雅黑" panose="020B0503020204020204" charset="-122"/>
            </a:endParaRPr>
          </a:p>
        </p:txBody>
      </p:sp>
      <p:sp>
        <p:nvSpPr>
          <p:cNvPr id="2" name="椭圆 1"/>
          <p:cNvSpPr/>
          <p:nvPr>
            <p:custDataLst>
              <p:tags r:id="rId19"/>
            </p:custDataLst>
          </p:nvPr>
        </p:nvSpPr>
        <p:spPr>
          <a:xfrm>
            <a:off x="5411863" y="4737897"/>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3" name="文本框 61"/>
          <p:cNvSpPr txBox="1"/>
          <p:nvPr>
            <p:custDataLst>
              <p:tags r:id="rId20"/>
            </p:custDataLst>
          </p:nvPr>
        </p:nvSpPr>
        <p:spPr>
          <a:xfrm>
            <a:off x="6159500" y="4657725"/>
            <a:ext cx="548259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10.9  Linux</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访问</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Windows</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系统</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8" name="文本框 58"/>
          <p:cNvSpPr txBox="1"/>
          <p:nvPr>
            <p:custDataLst>
              <p:tags r:id="rId21"/>
            </p:custDataLst>
          </p:nvPr>
        </p:nvSpPr>
        <p:spPr>
          <a:xfrm>
            <a:off x="5440439" y="4756218"/>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09</a:t>
            </a:r>
            <a:endParaRPr lang="en-US" altLang="zh-CN" sz="2400" spc="300" dirty="0">
              <a:solidFill>
                <a:schemeClr val="lt1"/>
              </a:solidFill>
              <a:latin typeface="微软雅黑" panose="020B0503020204020204" charset="-122"/>
              <a:ea typeface="微软雅黑" panose="020B0503020204020204" charset="-122"/>
            </a:endParaRPr>
          </a:p>
        </p:txBody>
      </p:sp>
    </p:spTree>
    <p:custDataLst>
      <p:tags r:id="rId2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63015"/>
            <a:ext cx="11277600" cy="47821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50000"/>
              </a:lnSpc>
              <a:spcAft>
                <a:spcPts val="800"/>
              </a:spcAft>
              <a:buFont typeface="Wingdings" panose="05000000000000000000" charset="0"/>
              <a:buChar char="l"/>
            </a:pPr>
            <a:r>
              <a:rPr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read only</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altLang="zh-CN"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read only</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设置目录是否为只读模式。</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create mode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create mode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home</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目录中创建文件时对文件设置的权限属性。</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directory mode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directory mode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home</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目录中创建文件时设置的权限属性。</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93495"/>
            <a:ext cx="11407140" cy="52108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[printers]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部分。</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在该节定义共享打印机的相关选项，使</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可以通过</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向网络中的其他计算机提供打印服务，常用设置选项如下：</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comment</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comment </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对打印机的注释说明。</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path</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path </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设置打印机的</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spool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browseable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browseable= no/yes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设置其他用户是否可以浏览到打印机。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guest ok</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guest ok= no/yes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guest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用户是否可以使用打印机。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10.4.1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配置Samba的主配置文件</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45490" y="1308735"/>
            <a:ext cx="11277600" cy="27571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writable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writable= no </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必须设为</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printable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printable= yes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10.4.2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Samba</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服务日志文件</a:t>
            </a:r>
            <a:endPar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45490" y="1308735"/>
            <a:ext cx="11277600" cy="43707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日志文件对于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来说非常重要，它存储着客户端访问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服务器的信息以及</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服务的错误提示信息等。可以通过分析日志，帮助解决客户端访问和服务器维护等问题。在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/etc/samba/smb.conf</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文件中，</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 file</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为设置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日志的字段。</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服务的日志文件默认存放在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/var/log/samba/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中，其中</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进程的日志为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log.smbd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进程的日志为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logn.nmbd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nmbd.log</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记录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进程的解析信息。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smbd.log</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记录用户访问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服务器的问题以及服务器本身的错误信息，可以通过该文件获得大部分的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维护信息。当客户端通过网络访问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服务器后，会自动添加客户端的相关日志。</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10.4.2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Samba</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服务日志文件</a:t>
            </a:r>
            <a:endPar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45490" y="1308735"/>
            <a:ext cx="11277600" cy="43707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日志文件对于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来说非常重要，它存储着客户端访问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服务器的信息以及</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服务的错误提示信息等。可以通过分析日志，帮助解决客户端访问和服务器维护等问题。在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/etc/samba/smb.conf</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文件中，</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 file</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为设置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日志的字段。</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服务的日志文件默认存放在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/var/log/samba/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中，其中</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进程的日志为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log.smbd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进程的日志为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logn.nmbd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nmbd.log</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记录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nmbd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进程的解析信息。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smbd.log</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记录用户访问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服务器的问题以及服务器本身的错误信息，可以通过该文件获得大部分的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维护信息。当客户端通过网络访问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服务器后，会自动添加客户端的相关日志。</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10.4.3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Samba</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服务密码文件</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 </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45490" y="1308735"/>
            <a:ext cx="11277600" cy="43707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服务器发布共享资源后，客户端访问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服务器，需要提交用户名和密码进行身份验证，验证合格后才可以登录。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服务为了实现客户身份验证功能，将用户名和密码信息存放在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/etc/samba/smbpasswd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中，在客户端访问时，将用户提交的资料与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存放的信息进行比对，如果相同，并且</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服务器其他安全设置允许，客户端与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服务器连接才能建立成功。</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30525" y="5325745"/>
            <a:ext cx="6513830" cy="53784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10.4.3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Samba</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服务密码文件</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 </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301115"/>
            <a:ext cx="11277600" cy="43707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账号并不能直接建立，需要先建立</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同名的系统账号。如果要使用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中已有的用户和密码登录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服务器，也可以使用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提供的一个快速迁移脚本程序</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mksmbpasswd.sh</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，用以下命令即可将系统中已有的用户和密码迁移到</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密码文件中：</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cat /etc/passwd | mksmbpasswd.sh &gt;/etc/samba/smbpassed</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20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执行以上命令，就可以将系统中已有用户密码添加到密码文件</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/etc/samba/smbpassed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中，然后在配置文件</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中加上以下内容：</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ctr"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 passwd file=/etc/samba/smbpasswd</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52570" y="2406650"/>
            <a:ext cx="4132580" cy="47625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10.4.3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Samba</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服务密码文件</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 </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301115"/>
            <a:ext cx="11277600" cy="43707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为了系统安全，通常还是在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中创建一个无登录密码的用户，这些用户就不能登录到</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，然后使用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来创建登录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服务器的密码即可。</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1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命令如下：</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ctr" fontAlgn="auto">
              <a:lnSpc>
                <a:spcPct val="1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用户名</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10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选项说明：</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：添加用户。</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：禁止用户。</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：允许用户。</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：设置用户密码为空。</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：删除用户。</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00000"/>
              </a:lnSpc>
              <a:spcAft>
                <a:spcPts val="800"/>
              </a:spcAft>
              <a:buFont typeface="Wingdings" panose="05000000000000000000" charset="0"/>
              <a:buChar char="l"/>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：显示命令的帮助信息。</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10.5  </a:t>
            </a:r>
            <a:r>
              <a:rPr lang="zh-CN" altLang="en-US" sz="3800" b="1" i="0" spc="220">
                <a:solidFill>
                  <a:schemeClr val="accent1"/>
                </a:solidFill>
                <a:latin typeface="Arial" panose="020B0604020202020204" pitchFamily="34" charset="0"/>
                <a:ea typeface="微软雅黑" panose="020B0503020204020204" charset="-122"/>
              </a:rPr>
              <a:t>配置</a:t>
            </a:r>
            <a:r>
              <a:rPr lang="en-US" altLang="zh-CN" sz="3800" b="1" i="0" spc="220">
                <a:solidFill>
                  <a:schemeClr val="accent1"/>
                </a:solidFill>
                <a:latin typeface="Arial" panose="020B0604020202020204" pitchFamily="34" charset="0"/>
                <a:ea typeface="微软雅黑" panose="020B0503020204020204" charset="-122"/>
              </a:rPr>
              <a:t>share</a:t>
            </a:r>
            <a:r>
              <a:rPr lang="zh-CN" altLang="en-US" sz="3800" b="1" i="0" spc="220">
                <a:solidFill>
                  <a:schemeClr val="accent1"/>
                </a:solidFill>
                <a:latin typeface="Arial" panose="020B0604020202020204" pitchFamily="34" charset="0"/>
                <a:ea typeface="微软雅黑" panose="020B0503020204020204" charset="-122"/>
              </a:rPr>
              <a:t>服务器</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05</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10.5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配置share服务器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02690"/>
            <a:ext cx="11277600" cy="13925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由于工作需要，公司需要架设一台Samba服务器，各部门可以将文件上传到Samba服务器的tmpdoc目录中，即对该目录有写权限；Samba服务器还有一个共享目录/usr/soft，各部门的计算机只可以从该目录下载文件，即具有只读权限。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48640" y="2595245"/>
            <a:ext cx="11094085" cy="3025140"/>
          </a:xfrm>
          <a:prstGeom prst="rect">
            <a:avLst/>
          </a:prstGeom>
          <a:noFill/>
        </p:spPr>
        <p:txBody>
          <a:bodyPr wrap="square" rtlCol="0" anchor="t">
            <a:spAutoFit/>
          </a:bodyPr>
          <a:p>
            <a:pPr algn="l"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创建/usr/soft目录。</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#mkdir /usr/soft</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设置/usr/soft目录的权限为755。</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chmod 755 /usr/soft</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创建tmpdoc目录。</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mkdir /home/tmpdoc</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0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所有用户可上传文件到/home/tmpdoc目录中，因此需要设置该目录权限。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0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chown nobody:nobody /home/tmpdoc</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10.1  </a:t>
            </a:r>
            <a:r>
              <a:rPr lang="zh-CN" altLang="en-US" sz="3800" b="1" i="0" spc="220">
                <a:solidFill>
                  <a:schemeClr val="accent1"/>
                </a:solidFill>
                <a:latin typeface="Arial" panose="020B0604020202020204" pitchFamily="34" charset="0"/>
                <a:ea typeface="微软雅黑" panose="020B0503020204020204" charset="-122"/>
              </a:rPr>
              <a:t>初识</a:t>
            </a:r>
            <a:r>
              <a:rPr lang="en-US" altLang="zh-CN" sz="3800" b="1" i="0" spc="220">
                <a:solidFill>
                  <a:schemeClr val="accent1"/>
                </a:solidFill>
                <a:latin typeface="Arial" panose="020B0604020202020204" pitchFamily="34" charset="0"/>
                <a:ea typeface="微软雅黑" panose="020B0503020204020204" charset="-122"/>
              </a:rPr>
              <a:t>Samba</a:t>
            </a:r>
            <a:endParaRPr lang="en-US" altLang="zh-CN"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01</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10.5 配置share服务器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6565" y="1079500"/>
            <a:ext cx="11092815" cy="414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 /etc/samba/smb.conf</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文件修改配置如下：</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7535" y="1494155"/>
            <a:ext cx="11315065" cy="5349240"/>
          </a:xfrm>
          <a:prstGeom prst="rect">
            <a:avLst/>
          </a:prstGeom>
          <a:noFill/>
        </p:spPr>
        <p:txBody>
          <a:bodyPr wrap="square" rtlCol="0" anchor="t">
            <a:spAutoFit/>
          </a:bodyPr>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[global] </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workgroup = WORKGROUP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工作组名，要与</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Windows</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的工作组名称相同</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server string =samba Server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服务器的描述字符串</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security = share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用户访问不需要认证</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log file = /var/log/samba/log.%m.log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为每个连接</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的客户端设置的日志</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max log size = 50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日志文件最大容量为</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50</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设置共享目录</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soft</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[soft]</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comment=soft</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path=/usr/soft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设置共享目录的实际位置</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public=yes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设置允许匿名访问该目录</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writable=no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guest</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对该目录只有读的权限</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设置一个共享目录</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tmpdoc</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[tmpdoc]</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comment=temp docs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a:t>
            </a: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tmpdoc</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的注释说明</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path=/home/tmpdoc</a:t>
            </a:r>
            <a:endPar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public=yes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允许匿名访问</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writable=yes    		//</a:t>
            </a:r>
            <a:r>
              <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可进行写操作</a:t>
            </a:r>
            <a:endParaRPr lang="zh-CN" altLang="en-US" sz="13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10.5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配置share服务器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07390" y="1685290"/>
            <a:ext cx="10806430" cy="32423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保存以上配置文件。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 systemctl restart  smb.service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8.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测试是否达到要求。在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中打开</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网络</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窗口，在地址栏中输入服务器的地址。</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9.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Enter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键，可以看到服务器中的两个共享目录：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soft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tmpdoc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10.6  </a:t>
            </a:r>
            <a:r>
              <a:rPr lang="zh-CN" altLang="en-US" sz="3800" b="1" i="0" spc="220">
                <a:solidFill>
                  <a:schemeClr val="accent1"/>
                </a:solidFill>
                <a:latin typeface="Arial" panose="020B0604020202020204" pitchFamily="34" charset="0"/>
                <a:ea typeface="微软雅黑" panose="020B0503020204020204" charset="-122"/>
              </a:rPr>
              <a:t>配置</a:t>
            </a:r>
            <a:r>
              <a:rPr lang="en-US" altLang="zh-CN" sz="3800" b="1" i="0" spc="220">
                <a:solidFill>
                  <a:schemeClr val="accent1"/>
                </a:solidFill>
                <a:latin typeface="Arial" panose="020B0604020202020204" pitchFamily="34" charset="0"/>
                <a:ea typeface="微软雅黑" panose="020B0503020204020204" charset="-122"/>
              </a:rPr>
              <a:t>user</a:t>
            </a:r>
            <a:r>
              <a:rPr lang="zh-CN" altLang="en-US" sz="3800" b="1" i="0" spc="220">
                <a:solidFill>
                  <a:schemeClr val="accent1"/>
                </a:solidFill>
                <a:latin typeface="Arial" panose="020B0604020202020204" pitchFamily="34" charset="0"/>
                <a:ea typeface="微软雅黑" panose="020B0503020204020204" charset="-122"/>
              </a:rPr>
              <a:t>服务器</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06</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10.6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配置user服务器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66115" y="1246505"/>
            <a:ext cx="11069320" cy="1731645"/>
          </a:xfrm>
          <a:prstGeom prst="rect">
            <a:avLst/>
          </a:prstGeom>
          <a:noFill/>
          <a:ln w="3175">
            <a:noFill/>
            <a:prstDash val="dash"/>
          </a:ln>
        </p:spPr>
        <p:txBody>
          <a:bodyPr wrap="square" lIns="63500" tIns="25400" rIns="63500" bIns="25400" anchor="ctr" anchorCtr="0">
            <a:normAutofit fontScale="90000"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如果在Samba服务器上存在重要文件的目录，为了保证系统安全性及数据保密性就必须对用户进行筛选，允许或禁止相应的用户访问指定的目录，这里share安全级别模式就不能满足这样的实际要求了。
实现用户身份验证的方法很多，可以将安全级别模式配置为user、server、domain和ads，但是最常用的还是user安全级别模式。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14400" y="2832100"/>
            <a:ext cx="10362565" cy="2061210"/>
          </a:xfrm>
          <a:prstGeom prst="rect">
            <a:avLst/>
          </a:prstGeom>
          <a:noFill/>
        </p:spPr>
        <p:txBody>
          <a:bodyPr wrap="square" rtlCol="0" anchor="t">
            <a:spAutoFit/>
          </a:bodyPr>
          <a:p>
            <a:pPr algn="l"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创建技术部用户组。</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groupadd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tech</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使用以下命令创建用户admin和li，li用户属于组tech：</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Aft>
                <a:spcPts val="800"/>
              </a:spcAft>
            </a:pP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870200" y="4596765"/>
            <a:ext cx="7289800" cy="1024890"/>
          </a:xfrm>
          <a:prstGeom prst="rect">
            <a:avLst/>
          </a:prstGeom>
          <a:noFill/>
        </p:spPr>
        <p:txBody>
          <a:bodyPr wrap="square" rtlCol="0" anchor="t">
            <a:spAutoFit/>
          </a:bodyPr>
          <a:p>
            <a:pPr algn="l"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~]#useradd -s /sbin/nologin admin</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~]#useradd -g tech -s/sbin/nologin li</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10.6 配置user服务器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433830"/>
            <a:ext cx="11277600" cy="415734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 将各用户添加到Samba密码文件中，并设置各用户的密码。</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~]#smbpasswd -a admin</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执行这条命令后会出现提示信息，提示输入密码。重复以上命令将全部用户添加到密码文件中并设置好密码。</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 创建目录tech</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mkdir /home/tech</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设置tech目录权限，即只有tech组用户对其有读写权限，其他用户不能读写。</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spcAft>
                <a:spcPts val="800"/>
              </a:spcAft>
            </a:pP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~]#chgrp tech /home/tech</a:t>
            </a:r>
            <a:endPar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10.6 配置user服务器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4155" y="1398889"/>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 修改tech目录的权限，同组用户有写的权限，其他用户没有任何权限。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chmod 570 /home/tech</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 将admin设置成/usr/soft/目录的所有者。</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chown admin /user/soft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8. 由于所有用户都需要登录，因此登录到Samba服务器后就不会是nobody用户了。为了使所有用户都对home目录有写权限，使用以下命令将该目录的权限设置为7</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77</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chown 777 /home/home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10.6 配置user服务器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476375"/>
            <a:ext cx="5521325" cy="4968240"/>
          </a:xfrm>
          <a:prstGeom prst="rect">
            <a:avLst/>
          </a:prstGeom>
          <a:solidFill>
            <a:schemeClr val="bg1">
              <a:lumMod val="95000"/>
            </a:schemeClr>
          </a:solidFill>
          <a:ln w="3175">
            <a:noFill/>
            <a:prstDash val="dash"/>
          </a:ln>
        </p:spPr>
        <p:txBody>
          <a:bodyPr wrap="square" lIns="63500" tIns="25400" rIns="63500" bIns="25400" anchor="ctr"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 </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workgroup = Workgroup         </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server string =samba Server</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security = user</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log file = /var/log/samba/%m.log</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max log size = 50 </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[soft] </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comment=soft</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path=/usr/soft</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public=yes</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writable=no</a:t>
            </a:r>
            <a:endPar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write list=admin     //</a:t>
            </a:r>
            <a:r>
              <a:rPr lang="zh-CN" altLang="en-US"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添加了有写权限的用户</a:t>
            </a:r>
            <a:r>
              <a:rPr lang="en-US" altLang="zh-CN"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admin</a:t>
            </a:r>
            <a:endParaRPr lang="zh-CN" altLang="en-US" sz="4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553200" y="1688465"/>
            <a:ext cx="5638800" cy="4544060"/>
          </a:xfrm>
          <a:prstGeom prst="rect">
            <a:avLst/>
          </a:prstGeom>
          <a:solidFill>
            <a:schemeClr val="bg1">
              <a:lumMod val="95000"/>
            </a:schemeClr>
          </a:solidFill>
        </p:spPr>
        <p:txBody>
          <a:bodyPr wrap="square" rtlCol="0" anchor="t">
            <a:spAutoFit/>
          </a:bodyPr>
          <a:p>
            <a:pPr algn="l" fontAlgn="auto">
              <a:lnSpc>
                <a:spcPct val="150000"/>
              </a:lnSpc>
              <a:spcAft>
                <a:spcPts val="800"/>
              </a:spcAft>
            </a:pP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[tmpdoc]</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comment=temp docs</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path=/home/tmpdoc</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public=yes</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Writable=yes</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[tech]</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comment=tech directory</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path=/home/tech</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public=no</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write list=@tech</a:t>
            </a:r>
            <a:endPar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valid users=@tech    //</a:t>
            </a:r>
            <a:r>
              <a:rPr lang="zh-CN" altLang="en-US"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a:t>
            </a:r>
            <a:r>
              <a:rPr lang="en-US" altLang="zh-CN"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tech</a:t>
            </a:r>
            <a:r>
              <a:rPr lang="zh-CN" altLang="en-US"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对此目录有访问权限</a:t>
            </a:r>
            <a:endParaRPr lang="zh-CN" altLang="en-US" sz="1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457200" y="927100"/>
            <a:ext cx="6096000" cy="460375"/>
          </a:xfrm>
          <a:prstGeom prst="rect">
            <a:avLst/>
          </a:prstGeom>
          <a:noFill/>
        </p:spPr>
        <p:txBody>
          <a:bodyPr wrap="square" rtlCol="0" anchor="t">
            <a:spAutoFit/>
          </a:bodyPr>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9.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编辑</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smb.conf</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配置文件。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10.6 配置user服务器</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71500" y="1289050"/>
            <a:ext cx="11277600" cy="199453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10.</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testparm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命令检查</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配置文件，各项参数都设置正确后，使用以下命令重启</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 systemctl restart  smb.service</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10.7  </a:t>
            </a:r>
            <a:r>
              <a:rPr lang="zh-CN" altLang="en-US" sz="3800" b="1" i="0" spc="220">
                <a:solidFill>
                  <a:schemeClr val="accent1"/>
                </a:solidFill>
                <a:latin typeface="Arial" panose="020B0604020202020204" pitchFamily="34" charset="0"/>
                <a:ea typeface="微软雅黑" panose="020B0503020204020204" charset="-122"/>
              </a:rPr>
              <a:t>配置用户映射文件</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07</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10.7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配置用户映射文件</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71500" y="1289050"/>
            <a:ext cx="11277600" cy="37763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20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的用户账号信息保存在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smbpasswd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文件中，而且可以访问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服务器的账号也必须对应一个同名的系统账号。出于对系统安全的考虑，为防止</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用户通过</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账号来猜测操作系统用户的信息以及提供更加灵活方便的用户管理方法，就出现了</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用户映射。</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了解SMB协议</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816610" y="1692910"/>
            <a:ext cx="10918825"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SMB（Server Message Block，服务信息块）协议是一个高层协议，它提供了在网络上不同计算机之间共享文件、打印机和通信数据的手段。SMB使用NetBIOS的应用程序接口（Application Program Interface，API）实现面向连接的协议，该协议为Windows客户程序和服务提供了一个通过虚电路按照请求－响应方式进行通信的机制。最近微软又把SMB改名为CIFS（Common Internet File System），并且加入了许多新的特色。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SMB是基于客户机/服务器型的协议，因而一台Samba服务器既可以充当文件共享服务器，也可以充当一个Samba的客户端。例如，一台在Linux 下已经架设好的Samba服务器，Windows客户端就可以通过SMB协议共享Samba服务器上的资源文件，同时，</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8370" y="2084070"/>
            <a:ext cx="5515610" cy="3689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矩形 4"/>
          <p:cNvSpPr/>
          <p:nvPr/>
        </p:nvSpPr>
        <p:spPr>
          <a:xfrm>
            <a:off x="3499485" y="3067050"/>
            <a:ext cx="5468620" cy="41529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矩形 5"/>
          <p:cNvSpPr/>
          <p:nvPr/>
        </p:nvSpPr>
        <p:spPr>
          <a:xfrm>
            <a:off x="3468370" y="3789045"/>
            <a:ext cx="5515610" cy="106045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矩形 6"/>
          <p:cNvSpPr/>
          <p:nvPr/>
        </p:nvSpPr>
        <p:spPr>
          <a:xfrm>
            <a:off x="3053715" y="5556250"/>
            <a:ext cx="6483350" cy="33782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Title 6"/>
          <p:cNvSpPr txBox="1"/>
          <p:nvPr>
            <p:custDataLst>
              <p:tags r:id="rId1"/>
            </p:custDataLst>
          </p:nvPr>
        </p:nvSpPr>
        <p:spPr>
          <a:xfrm>
            <a:off x="571500" y="1079500"/>
            <a:ext cx="11277600" cy="56140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9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用户账号映射这个功能需要建立一个账号映射关系表，里面记录了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账号和虚拟账号的对应关系，客户端访问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服务器时就使用虚拟账号来登录。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编辑主配置文件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/etc/samba/smb.conf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下添加一行代码：</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username map = /etc/samba/ smbusers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编辑</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/etc/samba/smbusers</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用户账号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需要映射的账号列表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添加：</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7"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root=administrator</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7"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nobody= guest  pcgust   smbguest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7"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shareuser = u1  u2</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是账号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shareuser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映射的账号。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[root@localhost ~] # systemctl restart  smb.service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验证。</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输入账号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shareuser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的密码，查看是否可以浏览共享目录。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userDrawn="1">
            <p:custDataLst>
              <p:tags r:id="rId2"/>
            </p:custDataLst>
          </p:nvPr>
        </p:nvGrpSpPr>
        <p:grpSpPr>
          <a:xfrm>
            <a:off x="4001597" y="6045200"/>
            <a:ext cx="8190403" cy="812800"/>
            <a:chOff x="4001597" y="5613400"/>
            <a:chExt cx="8190403" cy="1244600"/>
          </a:xfrm>
        </p:grpSpPr>
        <p:sp>
          <p:nvSpPr>
            <p:cNvPr id="2"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5"/>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6"/>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10.7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配置用户映射文件</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Tree>
    <p:custDataLst>
      <p:tags r:id="rId7"/>
    </p:custData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10.8  </a:t>
            </a:r>
            <a:r>
              <a:rPr lang="zh-CN" altLang="en-US" sz="3800" b="1" i="0" spc="220">
                <a:solidFill>
                  <a:schemeClr val="accent1"/>
                </a:solidFill>
                <a:latin typeface="Arial" panose="020B0604020202020204" pitchFamily="34" charset="0"/>
                <a:ea typeface="微软雅黑" panose="020B0503020204020204" charset="-122"/>
              </a:rPr>
              <a:t>配置打印服务共享</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08</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8315" y="2406650"/>
            <a:ext cx="10906760" cy="350266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10.8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配置打印服务共享</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71500" y="1289050"/>
            <a:ext cx="11277600" cy="51435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90000"/>
              </a:lnSpc>
              <a:spcBef>
                <a:spcPts val="0"/>
              </a:spcBef>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默认情况下，</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的打印服务是开放的，所以只要把打印机安装好后客户端的用户就可以使用打印机了。</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打开</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配置文件，作如下修改：</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[global]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字段添加：</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printcap name =/etc/printercap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打印机配置文件的位置</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load printers=yes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加载打印机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printing =bsd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打印系统类型为</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bsd</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[printers]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字段添加：</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[printers]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comment = All Printers</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path = /var/spool/samba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设置打印机队列的位置，存放打印的临时文件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browseable = no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设置为不可浏览</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guest ok = no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访问共享打印机需要账号和密码</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writable = no</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printable = yes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允许用户更改打印机队列中的文件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90000"/>
              </a:lnSpc>
              <a:spcBef>
                <a:spcPts val="0"/>
              </a:spcBef>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重新启动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服务，否则客户端可能无法看到共享的打印机。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10.9  Linux</a:t>
            </a:r>
            <a:r>
              <a:rPr lang="zh-CN" altLang="en-US" sz="3800" b="1" i="0" spc="220">
                <a:solidFill>
                  <a:schemeClr val="accent1"/>
                </a:solidFill>
                <a:latin typeface="Arial" panose="020B0604020202020204" pitchFamily="34" charset="0"/>
                <a:ea typeface="微软雅黑" panose="020B0503020204020204" charset="-122"/>
              </a:rPr>
              <a:t>访问</a:t>
            </a:r>
            <a:r>
              <a:rPr lang="en-US" altLang="zh-CN" sz="3800" b="1" i="0" spc="220">
                <a:solidFill>
                  <a:schemeClr val="accent1"/>
                </a:solidFill>
                <a:latin typeface="Arial" panose="020B0604020202020204" pitchFamily="34" charset="0"/>
                <a:ea typeface="微软雅黑" panose="020B0503020204020204" charset="-122"/>
              </a:rPr>
              <a:t>Windows</a:t>
            </a:r>
            <a:r>
              <a:rPr lang="zh-CN" altLang="en-US" sz="3800" b="1" i="0" spc="220">
                <a:solidFill>
                  <a:schemeClr val="accent1"/>
                </a:solidFill>
                <a:latin typeface="Arial" panose="020B0604020202020204" pitchFamily="34" charset="0"/>
                <a:ea typeface="微软雅黑" panose="020B0503020204020204" charset="-122"/>
              </a:rPr>
              <a:t>系统</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09</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365129"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10.9  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访问</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Windows</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71500" y="1289050"/>
            <a:ext cx="11277600" cy="51435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通过对</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smb.conf</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配置文件进行操作，将</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配置为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服务器，该服务器主要是让</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系统中的文件。如果要从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系统访问</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系统中共享的资源，有多种方式。</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方式一：挂载到</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文件系统。</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共享</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系统中的文件最常用的方法是使用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mount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命令挂载</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的共享目录到本地磁盘。</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方式二：使用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smbclient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软件包中提供了一个</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smbclient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工具，该工具可以登录到</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Windows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的共享目录，然后以与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FTP</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类似的方式对文件进行下载和上传。</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了解SMB协议</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矩形 1"/>
          <p:cNvSpPr/>
          <p:nvPr>
            <p:custDataLst>
              <p:tags r:id="rId6"/>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1"/>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服务器也可以访问网络中其他Windows系统或者Linux系统共享出来的文件。SMB的工作原理就是让NetBIOS与SMB协议运行在TCP/IP上，并且使用NetBIOS的名字解释器让Linux机器可以在Windows的网上邻居中被看到，从而和Windows进行相互沟通，共享文件和打印机。</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了解Samba</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7375" y="1079500"/>
            <a:ext cx="11277600" cy="32613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Samba简介。</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Samba是一组软件包，使Linux支持SMB/CIFS协议，它几乎可以在所有的类UNIX平台上运行。Samba最初于1991年由澳大利亚人Andrew Tridgell研发，基于GPL发行，如今由Samba小组维护。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Samba服务器可实现如下功能：WINS和DNS服务、网络浏览服务、Linux和Windows域之间的认证和授权、UNICODE字符集和域名映射、满足CIFS协议的UNIX共享等。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87375" y="4105910"/>
            <a:ext cx="11277600" cy="2040255"/>
          </a:xfrm>
          <a:prstGeom prst="rect">
            <a:avLst/>
          </a:prstGeom>
          <a:noFill/>
        </p:spPr>
        <p:txBody>
          <a:bodyPr wrap="square" rtlCol="0" anchor="t">
            <a:spAutoFit/>
          </a:bodyPr>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Samba服务器的工作原理：</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客户端向Samba服务器发起请求，请求访问共享目录，Samba服务器接受请求，查询smb.conf文件，查看共享目录是否存在以及来访者的访问权限，如果来访者具有相应的权限，则允许客户端访问，最后将访问过程中系统的信息以及采集的用户访问行为信息存放在日志文件中。</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了解Samba</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078865"/>
            <a:ext cx="11277600" cy="5090795"/>
          </a:xfrm>
          <a:prstGeom prst="rect">
            <a:avLst/>
          </a:prstGeom>
          <a:noFill/>
          <a:ln w="3175">
            <a:noFill/>
            <a:prstDash val="dash"/>
          </a:ln>
        </p:spPr>
        <p:txBody>
          <a:bodyPr wrap="square" lIns="63500" tIns="25400" rIns="63500" bIns="25400" anchor="ctr" anchorCtr="0">
            <a:normAutofit fontScale="90000"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Samba的工作流程。当客户端访问服务器时，信息通过SMB协议进行传输，其工作过程可以分成以下4个步骤：
（1）协议协商。</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客户端在访问Samba服务器时，首先发送一个negprot请求数据包，同时列出它所支持的SMB协议版本。Samba服务器接收到请求后，根据客户端的情况选择最优的SMB类型，并作出回应。
（2）建立连接。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当SMB协议版本确认后，客户端会发送一对用户名和密码请求与Samba服务器建立连接，如果客户端通过身份验证，Samba服务器会对session setup报文作出回应，并为用户分配唯一的UID，在客户端与其通信时使用。
（3）访问共享资源。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客户端访问Samba共享资源时，发送tree connect指令数据包，通知服务器需要访问的共享资源名，如果设置允许，Samba服务器会为每个客户端与共享资源连接分配TID，客户端即可访问需要的共享资源。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（4）断开连接。</a:t>
            </a:r>
            <a:endPar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20000"/>
              </a:lnSpc>
              <a:spcAft>
                <a:spcPts val="800"/>
              </a:spcAft>
            </a:pP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altLang="zh-CN"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共享使用完毕，客户端向服务器发送tree disconnect报文关闭共享，与服务器断开连接。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10.</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了解Samba</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62000" y="1837690"/>
            <a:ext cx="10872470" cy="31216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20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3. Samba相关进程。</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20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amba服务主要由nmbd和smbd两个进程组成。nmbd进程的功能是进行NetBIOS名字解析，并提供浏览服务显示网络上的共享资源列表。smbd进程主要负责管理服务器上的共享目录、打印机等，如提供登录身份验证、创建对话进程和对SMB资源共享的功能。当要访问服务器查找共享文件时，我们就要依靠smbd这个进程来管理数据传输。</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18475_1*i*1"/>
  <p:tag name="KSO_WM_TEMPLATE_CATEGORY" val="diagram"/>
  <p:tag name="KSO_WM_TEMPLATE_INDEX" val="2021847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ISCONTENTSTITLE" val="1"/>
  <p:tag name="KSO_WM_UNIT_ISNUMDGMTITLE" val="0"/>
  <p:tag name="KSO_WM_UNIT_PRESET_TEXT" val="目 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18475_1*a*1"/>
  <p:tag name="KSO_WM_TEMPLATE_CATEGORY" val="diagram"/>
  <p:tag name="KSO_WM_TEMPLATE_INDEX" val="2021847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18475_1*i*2"/>
  <p:tag name="KSO_WM_TEMPLATE_CATEGORY" val="diagram"/>
  <p:tag name="KSO_WM_TEMPLATE_INDEX" val="20218475"/>
  <p:tag name="KSO_WM_UNIT_LAYERLEVEL" val="1"/>
  <p:tag name="KSO_WM_TAG_VERSION" val="1.0"/>
  <p:tag name="KSO_WM_BEAUTIFY_FLAG" val="#wm#"/>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475_1*l_h_i*1_1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475_1*l_h_f*1_1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475_1*l_h_i*1_1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475_1*l_h_i*1_2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3.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475_1*l_h_f*1_2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475_1*l_h_i*1_2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475_1*l_h_i*1_3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6.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475_1*l_h_f*1_3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475_1*l_h_i*1_3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475_1*l_h_i*1_4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9.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8475_1*l_h_f*1_4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8475_1*l_h_i*1_4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81.xml><?xml version="1.0" encoding="utf-8"?>
<p:tagLst xmlns:p="http://schemas.openxmlformats.org/presentationml/2006/main">
  <p:tag name="KSO_WM_BEAUTIFY_FLAG" val="#wm#"/>
  <p:tag name="KSO_WM_TEMPLATE_CATEGORY" val="diagram"/>
  <p:tag name="KSO_WM_TEMPLATE_INDEX" val="20218475"/>
  <p:tag name="KSO_WM_SLIDE_ID" val="diagram20218475_1"/>
  <p:tag name="KSO_WM_TEMPLATE_SUBCATEGORY" val="0"/>
  <p:tag name="KSO_WM_TEMPLATE_MASTER_TYPE" val="0"/>
  <p:tag name="KSO_WM_TEMPLATE_COLOR_TYPE" val="0"/>
  <p:tag name="KSO_WM_SLIDE_TYPE" val="contents"/>
  <p:tag name="KSO_WM_SLIDE_SUBTYPE" val="diag"/>
  <p:tag name="KSO_WM_SLIDE_ITEM_CNT" val="4"/>
  <p:tag name="KSO_WM_SLIDE_INDEX" val="1"/>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18475_1*i*1"/>
  <p:tag name="KSO_WM_TEMPLATE_CATEGORY" val="diagram"/>
  <p:tag name="KSO_WM_TEMPLATE_INDEX" val="2021847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ISCONTENTSTITLE" val="1"/>
  <p:tag name="KSO_WM_UNIT_ISNUMDGMTITLE" val="0"/>
  <p:tag name="KSO_WM_UNIT_PRESET_TEXT" val="目 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18475_1*a*1"/>
  <p:tag name="KSO_WM_TEMPLATE_CATEGORY" val="diagram"/>
  <p:tag name="KSO_WM_TEMPLATE_INDEX" val="2021847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18475_1*i*2"/>
  <p:tag name="KSO_WM_TEMPLATE_CATEGORY" val="diagram"/>
  <p:tag name="KSO_WM_TEMPLATE_INDEX" val="20218475"/>
  <p:tag name="KSO_WM_UNIT_LAYERLEVEL" val="1"/>
  <p:tag name="KSO_WM_TAG_VERSION" val="1.0"/>
  <p:tag name="KSO_WM_BEAUTIFY_FLAG" val="#wm#"/>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475_1*l_h_i*1_1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89.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475_1*l_h_f*1_1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475_1*l_h_i*1_1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475_1*l_h_i*1_2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2.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475_1*l_h_f*1_2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475_1*l_h_i*1_2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475_1*l_h_i*1_3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5.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475_1*l_h_f*1_3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475_1*l_h_i*1_3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475_1*l_h_i*1_4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8.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8475_1*l_h_f*1_4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8475_1*l_h_i*1_4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369.0129921259842,&quot;left&quot;:424.5309448818897,&quot;top&quot;:63.61850393700787,&quot;width&quot;:506.4582677165355}"/>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475_1*l_h_i*1_4_1"/>
  <p:tag name="KSO_WM_TEMPLATE_CATEGORY" val="diagram"/>
  <p:tag name="KSO_WM_TEMPLATE_INDEX" val="20218475"/>
  <p:tag name="KSO_WM_UNIT_LAYERLEVEL" val="1_1_1"/>
  <p:tag name="KSO_WM_TAG_VERSION" val="1.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369.0129921259842,&quot;left&quot;:424.5309448818897,&quot;top&quot;:63.61850393700788,&quot;width&quot;:506.4582677165355}"/>
</p:tagLst>
</file>

<file path=ppt/tags/tag201.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8475_1*l_h_f*1_4_1"/>
  <p:tag name="KSO_WM_TEMPLATE_CATEGORY" val="diagram"/>
  <p:tag name="KSO_WM_TEMPLATE_INDEX" val="20218475"/>
  <p:tag name="KSO_WM_UNIT_LAYERLEVEL" val="1_1_1"/>
  <p:tag name="KSO_WM_TAG_VERSION" val="1.0"/>
  <p:tag name="KSO_WM_UNIT_TEXT_FILL_FORE_SCHEMECOLOR_INDEX_BRIGHTNESS" val="0.25"/>
  <p:tag name="KSO_WM_UNIT_TEXT_FILL_FORE_SCHEMECOLOR_INDEX" val="13"/>
  <p:tag name="KSO_WM_UNIT_TEXT_FILL_TYPE" val="1"/>
  <p:tag name="KSO_WM_UNIT_USESOURCEFORMAT_APPLY" val="1"/>
  <p:tag name="KSO_WM_DIAGRAM_VIRTUALLY_FRAME" val="{&quot;height&quot;:369.0129921259842,&quot;left&quot;:424.5309448818897,&quot;top&quot;:63.61850393700788,&quot;width&quot;:506.458267716535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8475_1*l_h_i*1_4_2"/>
  <p:tag name="KSO_WM_TEMPLATE_CATEGORY" val="diagram"/>
  <p:tag name="KSO_WM_TEMPLATE_INDEX" val="20218475"/>
  <p:tag name="KSO_WM_UNIT_LAYERLEVEL" val="1_1_1"/>
  <p:tag name="KSO_WM_TAG_VERSION" val="1.0"/>
  <p:tag name="KSO_WM_UNIT_TEXT_FILL_FORE_SCHEMECOLOR_INDEX_BRIGHTNESS" val="0"/>
  <p:tag name="KSO_WM_UNIT_TEXT_FILL_FORE_SCHEMECOLOR_INDEX" val="14"/>
  <p:tag name="KSO_WM_UNIT_TEXT_FILL_TYPE" val="1"/>
  <p:tag name="KSO_WM_UNIT_USESOURCEFORMAT_APPLY" val="1"/>
  <p:tag name="KSO_WM_DIAGRAM_VIRTUALLY_FRAME" val="{&quot;height&quot;:369.0129921259842,&quot;left&quot;:424.5309448818897,&quot;top&quot;:63.61850393700788,&quot;width&quot;:506.4582677165355}"/>
</p:tagLst>
</file>

<file path=ppt/tags/tag203.xml><?xml version="1.0" encoding="utf-8"?>
<p:tagLst xmlns:p="http://schemas.openxmlformats.org/presentationml/2006/main">
  <p:tag name="KSO_WM_BEAUTIFY_FLAG" val="#wm#"/>
  <p:tag name="KSO_WM_TEMPLATE_CATEGORY" val="diagram"/>
  <p:tag name="KSO_WM_TEMPLATE_INDEX" val="20218475"/>
  <p:tag name="KSO_WM_SLIDE_ID" val="diagram20218475_1"/>
  <p:tag name="KSO_WM_TEMPLATE_SUBCATEGORY" val="0"/>
  <p:tag name="KSO_WM_TEMPLATE_MASTER_TYPE" val="0"/>
  <p:tag name="KSO_WM_TEMPLATE_COLOR_TYPE" val="0"/>
  <p:tag name="KSO_WM_SLIDE_TYPE" val="contents"/>
  <p:tag name="KSO_WM_SLIDE_SUBTYPE" val="diag"/>
  <p:tag name="KSO_WM_SLIDE_ITEM_CNT" val="4"/>
  <p:tag name="KSO_WM_SLIDE_INDEX" val="1"/>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20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05.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08.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1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2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2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2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2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2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3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4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4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5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1:45&quot;,&quot;maxSize&quot;:{&quot;size1&quot;:20},&quot;minSize&quot;:{&quot;size1&quot;:11.2},&quot;normalSize&quot;:{&quot;size1&quot;:11.2},&quot;subLayout&quot;:[{&quot;id&quot;:&quot;2025-07-20T22:51:45&quot;,&quot;margin&quot;:{&quot;bottom&quot;:0.025999998673796654,&quot;left&quot;:1.2699999809265137,&quot;right&quot;:1.2699999809265137,&quot;top&quot;:0.4230000376701355},&quot;type&quot;:0},{&quot;id&quot;:&quot;2025-07-20T22:51: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5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57.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6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3:07&quot;,&quot;maxSize&quot;:{&quot;size1&quot;:20},&quot;minSize&quot;:{&quot;size1&quot;:11.2},&quot;normalSize&quot;:{&quot;size1&quot;:11.2},&quot;subLayout&quot;:[{&quot;id&quot;:&quot;2025-07-20T22:53:07&quot;,&quot;margin&quot;:{&quot;bottom&quot;:0.025999998673796654,&quot;left&quot;:1.2699999809265137,&quot;right&quot;:1.2699999809265137,&quot;top&quot;:0.4230000376701355},&quot;type&quot;:0},{&quot;id&quot;:&quot;2025-07-20T22:53: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7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3:07&quot;,&quot;maxSize&quot;:{&quot;size1&quot;:20},&quot;minSize&quot;:{&quot;size1&quot;:11.2},&quot;normalSize&quot;:{&quot;size1&quot;:11.2},&quot;subLayout&quot;:[{&quot;id&quot;:&quot;2025-07-20T22:53:07&quot;,&quot;margin&quot;:{&quot;bottom&quot;:0.025999998673796654,&quot;left&quot;:1.2699999809265137,&quot;right&quot;:1.2699999809265137,&quot;top&quot;:0.4230000376701355},&quot;type&quot;:0},{&quot;id&quot;:&quot;2025-07-20T22:53: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74.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77.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28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3:07&quot;,&quot;maxSize&quot;:{&quot;size1&quot;:20},&quot;minSize&quot;:{&quot;size1&quot;:11.2},&quot;normalSize&quot;:{&quot;size1&quot;:11.2},&quot;subLayout&quot;:[{&quot;id&quot;:&quot;2025-07-20T22:53:07&quot;,&quot;margin&quot;:{&quot;bottom&quot;:0.025999998673796654,&quot;left&quot;:1.2699999809265137,&quot;right&quot;:1.2699999809265137,&quot;top&quot;:0.4230000376701355},&quot;type&quot;:0},{&quot;id&quot;:&quot;2025-07-20T22:53: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85.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88.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2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0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5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5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7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7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8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8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8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9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0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1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2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2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3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07&quot;,&quot;maxSize&quot;:{&quot;size1&quot;:20},&quot;minSize&quot;:{&quot;size1&quot;:11.2},&quot;normalSize&quot;:{&quot;size1&quot;:11.2},&quot;subLayout&quot;:[{&quot;id&quot;:&quot;2025-07-20T22:54:07&quot;,&quot;margin&quot;:{&quot;bottom&quot;:0.025999998673796654,&quot;left&quot;:1.2699999809265137,&quot;right&quot;:1.2699999809265137,&quot;top&quot;:0.4230000376701355},&quot;type&quot;:0},{&quot;id&quot;:&quot;2025-07-20T22:54:0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3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437.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4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50&quot;,&quot;maxSize&quot;:{&quot;size1&quot;:20},&quot;minSize&quot;:{&quot;size1&quot;:11.2},&quot;normalSize&quot;:{&quot;size1&quot;:11.2},&quot;subLayout&quot;:[{&quot;id&quot;:&quot;2025-07-20T22:54:50&quot;,&quot;margin&quot;:{&quot;bottom&quot;:0.025999998673796654,&quot;left&quot;:1.2699999809265137,&quot;right&quot;:1.2699999809265137,&quot;top&quot;:0.4230000376701355},&quot;type&quot;:0},{&quot;id&quot;:&quot;2025-07-20T22:54:5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5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50&quot;,&quot;maxSize&quot;:{&quot;size1&quot;:20},&quot;minSize&quot;:{&quot;size1&quot;:11.2},&quot;normalSize&quot;:{&quot;size1&quot;:11.2},&quot;subLayout&quot;:[{&quot;id&quot;:&quot;2025-07-20T22:54:50&quot;,&quot;margin&quot;:{&quot;bottom&quot;:0.025999998673796654,&quot;left&quot;:1.2699999809265137,&quot;right&quot;:1.2699999809265137,&quot;top&quot;:0.4230000376701355},&quot;type&quot;:0},{&quot;id&quot;:&quot;2025-07-20T22:54:5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6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4:50&quot;,&quot;maxSize&quot;:{&quot;size1&quot;:20},&quot;minSize&quot;:{&quot;size1&quot;:11.2},&quot;normalSize&quot;:{&quot;size1&quot;:11.2},&quot;subLayout&quot;:[{&quot;id&quot;:&quot;2025-07-20T22:54:50&quot;,&quot;margin&quot;:{&quot;bottom&quot;:0.025999998673796654,&quot;left&quot;:1.2699999809265137,&quot;right&quot;:1.2699999809265137,&quot;top&quot;:0.4230000376701355},&quot;type&quot;:0},{&quot;id&quot;:&quot;2025-07-20T22:54:5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6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463.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66.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7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8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8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4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9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0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503.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06.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1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2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522.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25.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3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3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534.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37.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5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5:32&quot;,&quot;maxSize&quot;:{&quot;size1&quot;:20},&quot;minSize&quot;:{&quot;size1&quot;:11.2},&quot;normalSize&quot;:{&quot;size1&quot;:11.2},&quot;subLayout&quot;:[{&quot;id&quot;:&quot;2025-07-20T22:55:32&quot;,&quot;margin&quot;:{&quot;bottom&quot;:0.025999998673796654,&quot;left&quot;:1.2699999809265137,&quot;right&quot;:1.2699999809265137,&quot;top&quot;:0.4230000376701355},&quot;type&quot;:0},{&quot;id&quot;:&quot;2025-07-20T22:55:32&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13021</Words>
  <Application>WPS 演示</Application>
  <PresentationFormat>宽屏</PresentationFormat>
  <Paragraphs>553</Paragraphs>
  <Slides>54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54</vt:i4>
      </vt:variant>
    </vt:vector>
  </HeadingPairs>
  <TitlesOfParts>
    <vt:vector size="69" baseType="lpstr">
      <vt:lpstr>Arial</vt:lpstr>
      <vt:lpstr>宋体</vt:lpstr>
      <vt:lpstr>Wingdings</vt:lpstr>
      <vt:lpstr>微软雅黑</vt:lpstr>
      <vt:lpstr>汉仪旗黑-85S</vt:lpstr>
      <vt:lpstr>黑体</vt:lpstr>
      <vt:lpstr>Viner Hand ITC</vt:lpstr>
      <vt:lpstr>汉仪旗黑-85S</vt:lpstr>
      <vt:lpstr>Segoe UI</vt:lpstr>
      <vt:lpstr>Times New Roman</vt:lpstr>
      <vt:lpstr>Arial Unicode MS</vt:lpstr>
      <vt:lpstr>Wingdings</vt:lpstr>
      <vt:lpstr>方正小标宋简体</vt:lpstr>
      <vt:lpstr>Office 主题​​</vt:lpstr>
      <vt:lpstr>1_Office 主题​​</vt:lpstr>
      <vt:lpstr>项目十  搭建Samba服务器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白玉羚</cp:lastModifiedBy>
  <cp:revision>25</cp:revision>
  <dcterms:created xsi:type="dcterms:W3CDTF">2025-07-20T14:52:00Z</dcterms:created>
  <dcterms:modified xsi:type="dcterms:W3CDTF">2025-12-02T13:15:31Z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
  </property>
</Properties>
</file>