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handoutMasterIdLst>
    <p:handoutMasterId r:id="rId74"/>
  </p:handoutMasterIdLst>
  <p:sldIdLst>
    <p:sldId id="257" r:id="rId4"/>
    <p:sldId id="287" r:id="rId5"/>
    <p:sldId id="348" r:id="rId7"/>
    <p:sldId id="288" r:id="rId8"/>
    <p:sldId id="289" r:id="rId9"/>
    <p:sldId id="290" r:id="rId10"/>
    <p:sldId id="291" r:id="rId11"/>
    <p:sldId id="292" r:id="rId12"/>
    <p:sldId id="349" r:id="rId13"/>
    <p:sldId id="294" r:id="rId14"/>
    <p:sldId id="298" r:id="rId15"/>
    <p:sldId id="302" r:id="rId16"/>
    <p:sldId id="301" r:id="rId17"/>
    <p:sldId id="306" r:id="rId18"/>
    <p:sldId id="307" r:id="rId19"/>
    <p:sldId id="308" r:id="rId20"/>
    <p:sldId id="350" r:id="rId21"/>
    <p:sldId id="261" r:id="rId22"/>
    <p:sldId id="285" r:id="rId23"/>
    <p:sldId id="286" r:id="rId24"/>
    <p:sldId id="265" r:id="rId25"/>
    <p:sldId id="267" r:id="rId26"/>
    <p:sldId id="284" r:id="rId27"/>
    <p:sldId id="269" r:id="rId28"/>
    <p:sldId id="270" r:id="rId29"/>
    <p:sldId id="272" r:id="rId30"/>
    <p:sldId id="273" r:id="rId31"/>
    <p:sldId id="275" r:id="rId32"/>
    <p:sldId id="278" r:id="rId33"/>
    <p:sldId id="351" r:id="rId34"/>
    <p:sldId id="309" r:id="rId35"/>
    <p:sldId id="310" r:id="rId36"/>
    <p:sldId id="311" r:id="rId37"/>
    <p:sldId id="312" r:id="rId38"/>
    <p:sldId id="313" r:id="rId39"/>
    <p:sldId id="314" r:id="rId40"/>
    <p:sldId id="315" r:id="rId41"/>
    <p:sldId id="316" r:id="rId42"/>
    <p:sldId id="317" r:id="rId43"/>
    <p:sldId id="318" r:id="rId44"/>
    <p:sldId id="319" r:id="rId45"/>
    <p:sldId id="320" r:id="rId46"/>
    <p:sldId id="321" r:id="rId47"/>
    <p:sldId id="322" r:id="rId48"/>
    <p:sldId id="323" r:id="rId49"/>
    <p:sldId id="324" r:id="rId50"/>
    <p:sldId id="325" r:id="rId51"/>
    <p:sldId id="326" r:id="rId52"/>
    <p:sldId id="327" r:id="rId53"/>
    <p:sldId id="328" r:id="rId54"/>
    <p:sldId id="329" r:id="rId55"/>
    <p:sldId id="330"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 id="343" r:id="rId69"/>
    <p:sldId id="344" r:id="rId70"/>
    <p:sldId id="345" r:id="rId71"/>
    <p:sldId id="346" r:id="rId72"/>
    <p:sldId id="347" r:id="rId7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60"/>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notesMaster" Target="notesMasters/notesMaster1.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27311" y="5"/>
            <a:ext cx="12429370"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userDrawn="1">
            <p:custDataLst>
              <p:tags r:id="rId7"/>
            </p:custDataLst>
          </p:nvPr>
        </p:nvSpPr>
        <p:spPr>
          <a:xfrm rot="16200000">
            <a:off x="7826138" y="2492134"/>
            <a:ext cx="997432" cy="7734300"/>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8"/>
            </p:custDataLst>
          </p:nvPr>
        </p:nvSpPr>
        <p:spPr>
          <a:xfrm>
            <a:off x="2730319" y="2702794"/>
            <a:ext cx="7117545" cy="1118535"/>
          </a:xfrm>
        </p:spPr>
        <p:txBody>
          <a:bodyPr lIns="90000" tIns="46800" rIns="90000" bIns="46800" anchor="b" anchorCtr="0">
            <a:normAutofit/>
          </a:bodyPr>
          <a:lstStyle>
            <a:lvl1pPr algn="ctr">
              <a:defRPr sz="6600"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730319" y="3886684"/>
            <a:ext cx="7117545" cy="676319"/>
          </a:xfrm>
        </p:spPr>
        <p:txBody>
          <a:bodyPr lIns="90000" tIns="46800" rIns="90000" bIns="46800" anchor="t">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630542" y="4681986"/>
            <a:ext cx="2523129" cy="412826"/>
          </a:xfrm>
        </p:spPr>
        <p:txBody>
          <a:bodyPr lIns="90000" tIns="46800" rIns="90000" bIns="46800" anchor="ctr" anchorCtr="0">
            <a:normAutofit/>
          </a:bodyPr>
          <a:lstStyle>
            <a:lvl1pPr marL="0" indent="0" algn="r">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6402188" y="4681986"/>
            <a:ext cx="2523127" cy="412826"/>
          </a:xfrm>
        </p:spPr>
        <p:txBody>
          <a:bodyPr lIns="90000" tIns="46800" rIns="90000" bIns="46800" anchor="ctr" anchorCtr="0">
            <a:normAutofit/>
          </a:bodyPr>
          <a:lstStyle>
            <a:lvl1pPr marL="0" indent="0" algn="l">
              <a:lnSpc>
                <a:spcPct val="100000"/>
              </a:lnSpc>
              <a:buNone/>
              <a:defRPr sz="180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4001597" y="5613400"/>
            <a:ext cx="819040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grpSp>
        <p:nvGrpSpPr>
          <p:cNvPr id="10" name="组合 9"/>
          <p:cNvGrpSpPr/>
          <p:nvPr userDrawn="1">
            <p:custDataLst>
              <p:tags r:id="rId5"/>
            </p:custDataLst>
          </p:nvPr>
        </p:nvGrpSpPr>
        <p:grpSpPr>
          <a:xfrm>
            <a:off x="5187002" y="2377388"/>
            <a:ext cx="570170" cy="70788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10000"/>
            </a:bodyPr>
            <a:lstStyle/>
            <a:p>
              <a:pPr algn="ctr"/>
              <a:endParaRPr lang="zh-CN" altLang="en-US"/>
            </a:p>
          </p:txBody>
        </p:sp>
      </p:grpSp>
      <p:grpSp>
        <p:nvGrpSpPr>
          <p:cNvPr id="14" name="组合 13"/>
          <p:cNvGrpSpPr/>
          <p:nvPr userDrawn="1">
            <p:custDataLst>
              <p:tags r:id="rId8"/>
            </p:custDataLst>
          </p:nvPr>
        </p:nvGrpSpPr>
        <p:grpSpPr>
          <a:xfrm rot="10800000">
            <a:off x="-1" y="0"/>
            <a:ext cx="12192000"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grpSp>
      <p:sp>
        <p:nvSpPr>
          <p:cNvPr id="2" name="标题 1"/>
          <p:cNvSpPr>
            <a:spLocks noGrp="1"/>
          </p:cNvSpPr>
          <p:nvPr>
            <p:ph type="title" hasCustomPrompt="1"/>
            <p:custDataLst>
              <p:tags r:id="rId11"/>
            </p:custDataLst>
          </p:nvPr>
        </p:nvSpPr>
        <p:spPr>
          <a:xfrm>
            <a:off x="3500907" y="3090044"/>
            <a:ext cx="5190185" cy="740727"/>
          </a:xfrm>
        </p:spPr>
        <p:txBody>
          <a:bodyPr lIns="90170" tIns="46990" rIns="90170" bIns="0" anchor="b" anchorCtr="0">
            <a:normAutofit/>
          </a:bodyPr>
          <a:lstStyle>
            <a:lvl1pPr algn="ctr">
              <a:defRPr sz="4000"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3500907" y="3883113"/>
            <a:ext cx="5190185" cy="1477027"/>
          </a:xfrm>
        </p:spPr>
        <p:txBody>
          <a:bodyPr lIns="90170" tIns="0" rIns="90170" bIns="4699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p:txBody>
          <a:bodyPr>
            <a:normAutofit/>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4"/>
            </p:custDataLst>
          </p:nvPr>
        </p:nvSpPr>
        <p:spPr/>
        <p:txBody>
          <a:bodyPr>
            <a:normAutofit/>
          </a:bodyPr>
          <a:lstStyle/>
          <a:p>
            <a:endParaRPr lang="zh-CN" altLang="en-US"/>
          </a:p>
        </p:txBody>
      </p:sp>
      <p:sp>
        <p:nvSpPr>
          <p:cNvPr id="6" name="灯片编号占位符 5"/>
          <p:cNvSpPr>
            <a:spLocks noGrp="1"/>
          </p:cNvSpPr>
          <p:nvPr>
            <p:ph type="sldNum" sz="quarter" idx="12"/>
            <p:custDataLst>
              <p:tags r:id="rId15"/>
            </p:custDataLst>
          </p:nvPr>
        </p:nvSpPr>
        <p:spPr/>
        <p:txBody>
          <a:bodyPr>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lIns="90170" tIns="46990" rIns="90170" bIns="46990">
            <a:normAutofit/>
          </a:bodyPr>
          <a:lstStyle/>
          <a:p>
            <a:endParaRPr lang="zh-CN" altLang="en-US"/>
          </a:p>
        </p:txBody>
      </p:sp>
      <p:sp>
        <p:nvSpPr>
          <p:cNvPr id="7" name="灯片编号占位符 6"/>
          <p:cNvSpPr>
            <a:spLocks noGrp="1"/>
          </p:cNvSpPr>
          <p:nvPr>
            <p:ph type="sldNum" sz="quarter" idx="12"/>
            <p:custDataLst>
              <p:tags r:id="rId7"/>
            </p:custDataLst>
          </p:nvPr>
        </p:nvSpPr>
        <p:spPr/>
        <p:txBody>
          <a:bodyPr lIns="90170" tIns="46990" rIns="90170" bIns="46990">
            <a:normAutofit/>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10608342" y="5053054"/>
            <a:ext cx="1583658"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3588374" y="2588654"/>
            <a:ext cx="5015250" cy="1519707"/>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8603626" y="3112882"/>
            <a:ext cx="436739" cy="542227"/>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grpSp>
        <p:nvGrpSpPr>
          <p:cNvPr id="9" name="组合 8"/>
          <p:cNvGrpSpPr/>
          <p:nvPr userDrawn="1">
            <p:custDataLst>
              <p:tags r:id="rId9"/>
            </p:custDataLst>
          </p:nvPr>
        </p:nvGrpSpPr>
        <p:grpSpPr>
          <a:xfrm>
            <a:off x="3151635" y="3119499"/>
            <a:ext cx="436739" cy="542227"/>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a:bodyPr>
            <a:lstStyle/>
            <a:p>
              <a:pPr algn="ctr"/>
              <a:endParaRPr lang="zh-CN" altLang="en-US">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170" tIns="46990" rIns="90170" bIns="46990" rtlCol="0" anchor="ctr">
              <a:normAutofit fontScale="55000" lnSpcReduction="20000"/>
            </a:bodyPr>
            <a:lstStyle/>
            <a:p>
              <a:pPr algn="ctr"/>
              <a:endParaRPr lang="zh-CN" altLang="en-US" dirty="0"/>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4001597" y="6045200"/>
            <a:ext cx="819040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hasCustomPrompt="1"/>
            <p:custDataLst>
              <p:tags r:id="rId5"/>
            </p:custDataLst>
          </p:nvPr>
        </p:nvSpPr>
        <p:spPr>
          <a:xfrm>
            <a:off x="838200" y="794326"/>
            <a:ext cx="10515600" cy="540484"/>
          </a:xfrm>
        </p:spPr>
        <p:txBody>
          <a:bodyPr>
            <a:normAutofit/>
          </a:bodyPr>
          <a:lstStyle>
            <a:lvl1pPr>
              <a:defRPr sz="2200" b="1" spc="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p:txBody>
          <a:bodyPr/>
          <a:lstStyle>
            <a:lvl1pPr>
              <a:defRPr baseline="0">
                <a:latin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p:txBody>
          <a:bodyPr/>
          <a:lstStyle>
            <a:lvl1pPr>
              <a:defRPr baseline="0">
                <a:latin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p:txBody>
          <a:bodyPr/>
          <a:lstStyle>
            <a:lvl1pPr>
              <a:defRPr baseline="0">
                <a:latin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735" y="304165"/>
            <a:ext cx="11606530"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grpSp>
        <p:nvGrpSpPr>
          <p:cNvPr id="11" name="组合 10"/>
          <p:cNvGrpSpPr/>
          <p:nvPr userDrawn="1">
            <p:custDataLst>
              <p:tags r:id="rId3"/>
            </p:custDataLst>
          </p:nvPr>
        </p:nvGrpSpPr>
        <p:grpSpPr>
          <a:xfrm rot="16200000">
            <a:off x="11009630" y="351790"/>
            <a:ext cx="737870" cy="916305"/>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grpSp>
        <p:nvGrpSpPr>
          <p:cNvPr id="14" name="组合 13"/>
          <p:cNvGrpSpPr/>
          <p:nvPr userDrawn="1">
            <p:custDataLst>
              <p:tags r:id="rId6"/>
            </p:custDataLst>
          </p:nvPr>
        </p:nvGrpSpPr>
        <p:grpSpPr>
          <a:xfrm rot="5400000">
            <a:off x="443865" y="5584825"/>
            <a:ext cx="737870" cy="916305"/>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281113" y="2163600"/>
            <a:ext cx="9626600" cy="3445200"/>
          </a:xfrm>
        </p:spPr>
        <p:txBody>
          <a:bodyPr>
            <a:normAutofit/>
          </a:bodyPr>
          <a:lstStyle>
            <a:lvl1pPr marL="0" indent="0">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a:defRPr baseline="0">
                <a:solidFill>
                  <a:schemeClr val="tx1"/>
                </a:solidFill>
                <a:latin typeface="微软雅黑" panose="020B0503020204020204" charset="-122"/>
                <a:ea typeface="微软雅黑" panose="020B0503020204020204" charset="-122"/>
              </a:defRPr>
            </a:lvl2pPr>
            <a:lvl3pPr>
              <a:defRPr baseline="0">
                <a:solidFill>
                  <a:schemeClr val="tx1"/>
                </a:solidFill>
                <a:latin typeface="微软雅黑" panose="020B0503020204020204" charset="-122"/>
                <a:ea typeface="微软雅黑" panose="020B0503020204020204" charset="-122"/>
              </a:defRPr>
            </a:lvl3pPr>
            <a:lvl4pPr>
              <a:defRPr baseline="0">
                <a:solidFill>
                  <a:schemeClr val="tx1"/>
                </a:solidFill>
                <a:latin typeface="微软雅黑" panose="020B0503020204020204" charset="-122"/>
                <a:ea typeface="微软雅黑" panose="020B0503020204020204" charset="-122"/>
              </a:defRPr>
            </a:lvl4pPr>
            <a:lvl5pPr>
              <a:defRPr baseline="0">
                <a:solidFill>
                  <a:schemeClr val="tx1"/>
                </a:solidFill>
                <a:latin typeface="微软雅黑" panose="020B0503020204020204" charset="-122"/>
                <a:ea typeface="微软雅黑" panose="020B050302020402020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4823460"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2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7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1" y="0"/>
            <a:ext cx="4823460"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a typeface="微软雅黑" panose="020B0503020204020204" charset="-122"/>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sp>
        <p:nvSpPr>
          <p:cNvPr id="2" name="标题 1"/>
          <p:cNvSpPr>
            <a:spLocks noGrp="1"/>
          </p:cNvSpPr>
          <p:nvPr userDrawn="1">
            <p:ph type="title"/>
            <p:custDataLst>
              <p:tags r:id="rId3"/>
            </p:custDataLst>
          </p:nvPr>
        </p:nvSpPr>
        <p:spPr>
          <a:xfrm>
            <a:off x="612000" y="781200"/>
            <a:ext cx="10976400" cy="626400"/>
          </a:xfrm>
        </p:spPr>
        <p:txBody>
          <a:bodyPr anchor="ctr"/>
          <a:lstStyle>
            <a:lvl1pPr algn="ctr">
              <a:defRPr sz="36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612000" y="1659600"/>
            <a:ext cx="10975975" cy="828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612775" y="2808000"/>
            <a:ext cx="10965600" cy="34308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5921829" y="0"/>
            <a:ext cx="627017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5921829" y="0"/>
            <a:ext cx="627017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13" name="矩形 12"/>
          <p:cNvSpPr/>
          <p:nvPr userDrawn="1">
            <p:custDataLst>
              <p:tags r:id="rId5"/>
            </p:custDataLst>
          </p:nvPr>
        </p:nvSpPr>
        <p:spPr>
          <a:xfrm>
            <a:off x="0" y="50419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ea typeface="微软雅黑" panose="020B0503020204020204" charset="-122"/>
              <a:sym typeface="+mn-ea"/>
            </a:endParaRPr>
          </a:p>
        </p:txBody>
      </p:sp>
      <p:sp>
        <p:nvSpPr>
          <p:cNvPr id="2" name="标题 1"/>
          <p:cNvSpPr>
            <a:spLocks noGrp="1"/>
          </p:cNvSpPr>
          <p:nvPr userDrawn="1">
            <p:ph type="title"/>
            <p:custDataLst>
              <p:tags r:id="rId6"/>
            </p:custDataLst>
          </p:nvPr>
        </p:nvSpPr>
        <p:spPr>
          <a:xfrm>
            <a:off x="604520" y="669290"/>
            <a:ext cx="10976610" cy="565150"/>
          </a:xfrm>
        </p:spPr>
        <p:txBody>
          <a:bodyPr anchor="ctr"/>
          <a:lstStyle>
            <a:lvl1pPr algn="ctr">
              <a:lnSpc>
                <a:spcPct val="100000"/>
              </a:lnSpc>
              <a:defRPr sz="32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604837" y="1681200"/>
            <a:ext cx="10990800" cy="3211200"/>
          </a:xfrm>
        </p:spPr>
        <p:txBody>
          <a:bodyPr>
            <a:normAutofit/>
          </a:bodyPr>
          <a:lstStyle>
            <a:lvl1pPr marL="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1pPr>
            <a:lvl2pPr marL="4572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2pPr>
            <a:lvl3pPr marL="9144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3pPr>
            <a:lvl4pPr marL="13716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4pPr>
            <a:lvl5pPr marL="1828800" indent="0">
              <a:lnSpc>
                <a:spcPct val="130000"/>
              </a:lnSpc>
              <a:spcAft>
                <a:spcPts val="1000"/>
              </a:spcAft>
              <a:buFont typeface="Arial" panose="020B0604020202020204" pitchFamily="34" charset="0"/>
              <a:buNone/>
              <a:defRPr sz="1600" u="none" strike="noStrike" kern="1200" cap="none" spc="0" normalizeH="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594000" y="5180400"/>
            <a:ext cx="11001600" cy="1011600"/>
          </a:xfrm>
        </p:spPr>
        <p:txBody>
          <a:bodyPr>
            <a:normAutofit/>
          </a:bodyPr>
          <a:lstStyle>
            <a:lvl1pPr marL="0" indent="0">
              <a:lnSpc>
                <a:spcPct val="130000"/>
              </a:lnSpc>
              <a:spcBef>
                <a:spcPts val="0"/>
              </a:spcBef>
              <a:spcAft>
                <a:spcPts val="1000"/>
              </a:spcAft>
              <a:buFont typeface="Arial" panose="020B0604020202020204" pitchFamily="34" charset="0"/>
              <a:buNone/>
              <a:defRPr sz="1600" u="none" strike="noStrike" kern="1200" cap="none" spc="0" normalizeH="0" baseline="0">
                <a:solidFill>
                  <a:schemeClr val="bg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4001597" y="6045200"/>
            <a:ext cx="819040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sp>
        <p:nvSpPr>
          <p:cNvPr id="15" name="矩形 14"/>
          <p:cNvSpPr/>
          <p:nvPr userDrawn="1">
            <p:custDataLst>
              <p:tags r:id="rId5"/>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bg1"/>
              </a:solidFill>
              <a:latin typeface="Viner Hand ITC" panose="03070502030502020203" charset="0"/>
              <a:ea typeface="微软雅黑" panose="020B050302020402020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579600" y="237600"/>
            <a:ext cx="11037600" cy="441964"/>
          </a:xfrm>
        </p:spPr>
        <p:txBody>
          <a:bodyPr>
            <a:noAutofit/>
          </a:bodyPr>
          <a:lstStyle>
            <a:lvl1pPr>
              <a:lnSpc>
                <a:spcPct val="100000"/>
              </a:lnSpc>
              <a:defRPr sz="2400" b="1" u="none" strike="noStrike" kern="1200" cap="none" spc="0" normalizeH="0" baseline="0">
                <a:solidFill>
                  <a:schemeClr val="bg1"/>
                </a:solidFill>
                <a:uFillTx/>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6242400" y="1663200"/>
            <a:ext cx="5367600" cy="2894400"/>
          </a:xfrm>
        </p:spPr>
        <p:txBody>
          <a:bodyPr>
            <a:normAutofit/>
          </a:bodyPr>
          <a:lstStyle>
            <a:lvl1pPr marL="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2pPr>
            <a:lvl3pPr marL="9144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3pPr>
            <a:lvl4pPr marL="13716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4pPr>
            <a:lvl5pPr marL="1828800" indent="0">
              <a:lnSpc>
                <a:spcPct val="130000"/>
              </a:lnSpc>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6253200" y="4813200"/>
            <a:ext cx="5367600" cy="781200"/>
          </a:xfrm>
        </p:spPr>
        <p:txBody>
          <a:bodyPr>
            <a:normAutofit/>
          </a:bodyPr>
          <a:lstStyle>
            <a:lvl1pPr marL="0" indent="0">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Arial" panose="020B0604020202020204" pitchFamily="34" charset="0"/>
              <a:ea typeface="微软雅黑" panose="020B0503020204020204" charset="-122"/>
              <a:sym typeface="+mn-ea"/>
            </a:endParaRPr>
          </a:p>
        </p:txBody>
      </p:sp>
      <p:grpSp>
        <p:nvGrpSpPr>
          <p:cNvPr id="15" name="组合 14"/>
          <p:cNvGrpSpPr/>
          <p:nvPr userDrawn="1">
            <p:custDataLst>
              <p:tags r:id="rId3"/>
            </p:custDataLst>
          </p:nvPr>
        </p:nvGrpSpPr>
        <p:grpSpPr>
          <a:xfrm rot="10800000">
            <a:off x="0" y="0"/>
            <a:ext cx="545782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grpSp>
      <p:grpSp>
        <p:nvGrpSpPr>
          <p:cNvPr id="18" name="组合 17"/>
          <p:cNvGrpSpPr/>
          <p:nvPr userDrawn="1">
            <p:custDataLst>
              <p:tags r:id="rId6"/>
            </p:custDataLst>
          </p:nvPr>
        </p:nvGrpSpPr>
        <p:grpSpPr>
          <a:xfrm>
            <a:off x="6734175" y="5323840"/>
            <a:ext cx="545782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charset="-122"/>
              </a:endParaRPr>
            </a:p>
          </p:txBody>
        </p:sp>
      </p:grpSp>
      <p:sp>
        <p:nvSpPr>
          <p:cNvPr id="2" name="标题 1"/>
          <p:cNvSpPr>
            <a:spLocks noGrp="1"/>
          </p:cNvSpPr>
          <p:nvPr userDrawn="1">
            <p:ph type="title" hasCustomPrompt="1"/>
            <p:custDataLst>
              <p:tags r:id="rId9"/>
            </p:custDataLst>
          </p:nvPr>
        </p:nvSpPr>
        <p:spPr>
          <a:xfrm>
            <a:off x="1522800" y="1339200"/>
            <a:ext cx="9144000" cy="2386800"/>
          </a:xfrm>
        </p:spPr>
        <p:txBody>
          <a:bodyPr anchor="b"/>
          <a:lstStyle>
            <a:lvl1pPr algn="ctr">
              <a:defRPr sz="600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p:txBody>
          <a:bodyPr/>
          <a:lstStyle>
            <a:lvl1pPr>
              <a:defRPr u="none" strike="noStrike" kern="1200" cap="none" spc="0" normalizeH="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522413" y="3862800"/>
            <a:ext cx="9144000" cy="1656000"/>
          </a:xfrm>
        </p:spPr>
        <p:txBody>
          <a:bodyPr>
            <a:normAutofit/>
          </a:bodyPr>
          <a:lstStyle>
            <a:lvl1pPr marL="0" indent="0" algn="ctr">
              <a:lnSpc>
                <a:spcPct val="130000"/>
              </a:lnSpc>
              <a:spcBef>
                <a:spcPts val="0"/>
              </a:spcBef>
              <a:spcAft>
                <a:spcPts val="1000"/>
              </a:spcAft>
              <a:buNone/>
              <a:defRPr sz="1600"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5" Type="http://schemas.openxmlformats.org/officeDocument/2006/relationships/theme" Target="../theme/theme2.xml"/><Relationship Id="rId24" Type="http://schemas.openxmlformats.org/officeDocument/2006/relationships/tags" Target="../tags/tag160.xml"/><Relationship Id="rId23" Type="http://schemas.openxmlformats.org/officeDocument/2006/relationships/tags" Target="../tags/tag159.xml"/><Relationship Id="rId22" Type="http://schemas.openxmlformats.org/officeDocument/2006/relationships/tags" Target="../tags/tag158.xml"/><Relationship Id="rId21" Type="http://schemas.openxmlformats.org/officeDocument/2006/relationships/tags" Target="../tags/tag157.xml"/><Relationship Id="rId20" Type="http://schemas.openxmlformats.org/officeDocument/2006/relationships/tags" Target="../tags/tag156.xml"/><Relationship Id="rId2" Type="http://schemas.openxmlformats.org/officeDocument/2006/relationships/slideLayout" Target="../slideLayouts/slideLayout12.xml"/><Relationship Id="rId19" Type="http://schemas.openxmlformats.org/officeDocument/2006/relationships/tags" Target="../tags/tag155.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2.xml"/><Relationship Id="rId1" Type="http://schemas.openxmlformats.org/officeDocument/2006/relationships/tags" Target="../tags/tag16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8.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3" Type="http://schemas.openxmlformats.org/officeDocument/2006/relationships/slideLayout" Target="../slideLayouts/slideLayout17.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tags" Target="../tags/tag276.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2.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1" Type="http://schemas.openxmlformats.org/officeDocument/2006/relationships/notesSlide" Target="../notesSlides/notesSlide1.xml"/><Relationship Id="rId20" Type="http://schemas.openxmlformats.org/officeDocument/2006/relationships/slideLayout" Target="../slideLayouts/slideLayout17.xml"/><Relationship Id="rId2" Type="http://schemas.openxmlformats.org/officeDocument/2006/relationships/tags" Target="../tags/tag164.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s>
</file>

<file path=ppt/slides/_rels/slide23.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4" Type="http://schemas.openxmlformats.org/officeDocument/2006/relationships/slideLayout" Target="../slideLayouts/slideLayout17.xml"/><Relationship Id="rId23" Type="http://schemas.openxmlformats.org/officeDocument/2006/relationships/tags" Target="../tags/tag340.xml"/><Relationship Id="rId22" Type="http://schemas.openxmlformats.org/officeDocument/2006/relationships/tags" Target="../tags/tag339.xml"/><Relationship Id="rId21" Type="http://schemas.openxmlformats.org/officeDocument/2006/relationships/tags" Target="../tags/tag338.xml"/><Relationship Id="rId20" Type="http://schemas.openxmlformats.org/officeDocument/2006/relationships/tags" Target="../tags/tag337.xml"/><Relationship Id="rId2" Type="http://schemas.openxmlformats.org/officeDocument/2006/relationships/tags" Target="../tags/tag319.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24.xml.rels><?xml version="1.0" encoding="UTF-8" standalone="yes"?>
<Relationships xmlns="http://schemas.openxmlformats.org/package/2006/relationships"><Relationship Id="rId9" Type="http://schemas.openxmlformats.org/officeDocument/2006/relationships/tags" Target="../tags/tag349.xml"/><Relationship Id="rId8" Type="http://schemas.openxmlformats.org/officeDocument/2006/relationships/tags" Target="../tags/tag348.xml"/><Relationship Id="rId7" Type="http://schemas.openxmlformats.org/officeDocument/2006/relationships/tags" Target="../tags/tag347.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6" Type="http://schemas.openxmlformats.org/officeDocument/2006/relationships/slideLayout" Target="../slideLayouts/slideLayout17.xml"/><Relationship Id="rId15" Type="http://schemas.openxmlformats.org/officeDocument/2006/relationships/tags" Target="../tags/tag355.xml"/><Relationship Id="rId14" Type="http://schemas.openxmlformats.org/officeDocument/2006/relationships/tags" Target="../tags/tag354.xml"/><Relationship Id="rId13" Type="http://schemas.openxmlformats.org/officeDocument/2006/relationships/tags" Target="../tags/tag353.xml"/><Relationship Id="rId12" Type="http://schemas.openxmlformats.org/officeDocument/2006/relationships/tags" Target="../tags/tag352.xml"/><Relationship Id="rId11" Type="http://schemas.openxmlformats.org/officeDocument/2006/relationships/tags" Target="../tags/tag351.xml"/><Relationship Id="rId10" Type="http://schemas.openxmlformats.org/officeDocument/2006/relationships/tags" Target="../tags/tag350.xml"/><Relationship Id="rId1" Type="http://schemas.openxmlformats.org/officeDocument/2006/relationships/tags" Target="../tags/tag341.xml"/></Relationships>
</file>

<file path=ppt/slides/_rels/slide25.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0" Type="http://schemas.openxmlformats.org/officeDocument/2006/relationships/slideLayout" Target="../slideLayouts/slideLayout17.xml"/><Relationship Id="rId1" Type="http://schemas.openxmlformats.org/officeDocument/2006/relationships/tags" Target="../tags/tag356.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71.xml"/><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tags" Target="../tags/tag365.xml"/></Relationships>
</file>

<file path=ppt/slides/_rels/slide27.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5" Type="http://schemas.openxmlformats.org/officeDocument/2006/relationships/slideLayout" Target="../slideLayouts/slideLayout17.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2.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tags" Target="../tags/tag400.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tags" Target="../tags/tag436.xml"/><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 Type="http://schemas.openxmlformats.org/officeDocument/2006/relationships/tags" Target="../tags/tag48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tags" Target="../tags/tag496.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 Type="http://schemas.openxmlformats.org/officeDocument/2006/relationships/tags" Target="../tags/tag517.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 Type="http://schemas.openxmlformats.org/officeDocument/2006/relationships/tags" Target="../tags/tag525.xml"/><Relationship Id="rId1" Type="http://schemas.openxmlformats.org/officeDocument/2006/relationships/tags" Target="../tags/tag524.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 Type="http://schemas.openxmlformats.org/officeDocument/2006/relationships/tags" Target="../tags/tag531.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tags" Target="../tags/tag547.xml"/><Relationship Id="rId2" Type="http://schemas.openxmlformats.org/officeDocument/2006/relationships/tags" Target="../tags/tag546.xml"/><Relationship Id="rId1" Type="http://schemas.openxmlformats.org/officeDocument/2006/relationships/tags" Target="../tags/tag545.xml"/></Relationships>
</file>

<file path=ppt/slides/_rels/slide52.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0" Type="http://schemas.openxmlformats.org/officeDocument/2006/relationships/slideLayout" Target="../slideLayouts/slideLayout17.xml"/><Relationship Id="rId1" Type="http://schemas.openxmlformats.org/officeDocument/2006/relationships/tags" Target="../tags/tag552.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74.xml"/><Relationship Id="rId6" Type="http://schemas.openxmlformats.org/officeDocument/2006/relationships/tags" Target="../tags/tag573.xml"/><Relationship Id="rId5" Type="http://schemas.openxmlformats.org/officeDocument/2006/relationships/tags" Target="../tags/tag572.xml"/><Relationship Id="rId4" Type="http://schemas.openxmlformats.org/officeDocument/2006/relationships/tags" Target="../tags/tag571.xml"/><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 Type="http://schemas.openxmlformats.org/officeDocument/2006/relationships/tags" Target="../tags/tag575.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88.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3" Type="http://schemas.openxmlformats.org/officeDocument/2006/relationships/tags" Target="../tags/tag584.xml"/><Relationship Id="rId2" Type="http://schemas.openxmlformats.org/officeDocument/2006/relationships/tags" Target="../tags/tag583.xml"/><Relationship Id="rId1" Type="http://schemas.openxmlformats.org/officeDocument/2006/relationships/tags" Target="../tags/tag582.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595.xml"/><Relationship Id="rId6" Type="http://schemas.openxmlformats.org/officeDocument/2006/relationships/tags" Target="../tags/tag594.xml"/><Relationship Id="rId5" Type="http://schemas.openxmlformats.org/officeDocument/2006/relationships/tags" Target="../tags/tag593.xml"/><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09.xml"/><Relationship Id="rId6" Type="http://schemas.openxmlformats.org/officeDocument/2006/relationships/tags" Target="../tags/tag608.xml"/><Relationship Id="rId5" Type="http://schemas.openxmlformats.org/officeDocument/2006/relationships/tags" Target="../tags/tag607.xml"/><Relationship Id="rId4" Type="http://schemas.openxmlformats.org/officeDocument/2006/relationships/tags" Target="../tags/tag606.xml"/><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30.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tags" Target="../tags/tag625.xml"/><Relationship Id="rId1" Type="http://schemas.openxmlformats.org/officeDocument/2006/relationships/tags" Target="../tags/tag624.xml"/></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tags" Target="../tags/tag638.xml"/></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tags" Target="../tags/tag654.xml"/><Relationship Id="rId2" Type="http://schemas.openxmlformats.org/officeDocument/2006/relationships/tags" Target="../tags/tag653.xml"/><Relationship Id="rId1" Type="http://schemas.openxmlformats.org/officeDocument/2006/relationships/tags" Target="../tags/tag652.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6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tags" Target="../tags/tag666.xml"/></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 Type="http://schemas.openxmlformats.org/officeDocument/2006/relationships/tags" Target="../tags/tag674.xml"/><Relationship Id="rId1" Type="http://schemas.openxmlformats.org/officeDocument/2006/relationships/tags" Target="../tags/tag673.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729684" y="3762609"/>
            <a:ext cx="7117545" cy="1118535"/>
          </a:xfrm>
        </p:spPr>
        <p:txBody>
          <a:bodyPr>
            <a:normAutofit fontScale="90000"/>
          </a:bodyPr>
          <a:lstStyle/>
          <a:p>
            <a:r>
              <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项目六</a:t>
            </a:r>
            <a:r>
              <a:rPr lang="en-US" altLang="zh-CN"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 </a:t>
            </a:r>
            <a:br>
              <a:rPr lang="en-US" altLang="zh-CN"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br>
            <a:r>
              <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rPr>
              <a:t>管理文件</a:t>
            </a:r>
            <a:endParaRPr lang="zh-CN" altLang="en-US" sz="6665" dirty="0">
              <a:solidFill>
                <a:schemeClr val="dk1">
                  <a:lumMod val="85000"/>
                  <a:lumOff val="15000"/>
                </a:schemeClr>
              </a:solidFill>
              <a:latin typeface="黑体" panose="02010609060101010101" charset="-122"/>
              <a:ea typeface="黑体" panose="02010609060101010101" charset="-122"/>
              <a:cs typeface="黑体" panose="02010609060101010101" charset="-122"/>
              <a:sym typeface="+mn-lt"/>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文件目录结构</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231900"/>
            <a:ext cx="11180445" cy="89154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的文件系统采用分层结构，其顶层为根目录，根目录下面有很多分支，大的分支包括更多的分支，分支的末梢是普通的文件。</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6"/>
            </p:custDataLst>
          </p:nvPr>
        </p:nvGraphicFramePr>
        <p:xfrm>
          <a:off x="1302385" y="2148425"/>
          <a:ext cx="9587230" cy="4210050"/>
        </p:xfrm>
        <a:graphic>
          <a:graphicData uri="http://schemas.openxmlformats.org/drawingml/2006/table">
            <a:tbl>
              <a:tblPr/>
              <a:tblGrid>
                <a:gridCol w="1188085"/>
                <a:gridCol w="8399145"/>
              </a:tblGrid>
              <a:tr h="256540">
                <a:tc>
                  <a:txBody>
                    <a:bodyPr/>
                    <a:p>
                      <a:pPr indent="0" algn="ctr">
                        <a:lnSpc>
                          <a:spcPct val="120000"/>
                        </a:lnSpc>
                        <a:spcBef>
                          <a:spcPts val="0"/>
                        </a:spcBef>
                        <a:spcAft>
                          <a:spcPts val="0"/>
                        </a:spcAft>
                      </a:pPr>
                      <a:r>
                        <a:rPr lang="zh-CN" sz="1100" b="1" spc="60">
                          <a:solidFill>
                            <a:srgbClr val="FFFFFF"/>
                          </a:solidFill>
                          <a:latin typeface="微软雅黑" panose="020B0503020204020204" charset="-122"/>
                          <a:ea typeface="微软雅黑" panose="020B0503020204020204" charset="-122"/>
                        </a:rPr>
                        <a:t>目录</a:t>
                      </a:r>
                      <a:endParaRPr lang="zh-CN" sz="1100" b="1" spc="60">
                        <a:solidFill>
                          <a:srgbClr val="FFFFFF"/>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100" b="1" spc="60">
                          <a:solidFill>
                            <a:srgbClr val="FFFFFF"/>
                          </a:solidFill>
                          <a:latin typeface="微软雅黑" panose="020B0503020204020204" charset="-122"/>
                          <a:ea typeface="微软雅黑" panose="020B0503020204020204" charset="-122"/>
                        </a:rPr>
                        <a:t>描述</a:t>
                      </a:r>
                      <a:endParaRPr lang="zh-CN" sz="1100" b="1" spc="60">
                        <a:solidFill>
                          <a:srgbClr val="FFFFFF"/>
                        </a:solidFill>
                        <a:latin typeface="微软雅黑" panose="020B0503020204020204" charset="-122"/>
                        <a:ea typeface="微软雅黑" panose="020B0503020204020204" charset="-122"/>
                      </a:endParaRPr>
                    </a:p>
                  </a:txBody>
                  <a:tcPr marL="25400" marR="25400" marT="25400" marB="2540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整个文件系统层次结构的根目录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/bin/</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常用二进制命令所在的目录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/boot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Linux</a:t>
                      </a:r>
                      <a:r>
                        <a:rPr lang="zh-CN" sz="900" b="0" spc="60">
                          <a:solidFill>
                            <a:srgbClr val="404040"/>
                          </a:solidFill>
                          <a:latin typeface="微软雅黑" panose="020B0503020204020204" charset="-122"/>
                          <a:ea typeface="微软雅黑" panose="020B0503020204020204" charset="-122"/>
                          <a:cs typeface="微软雅黑" panose="020B0503020204020204" charset="-122"/>
                        </a:rPr>
                        <a:t>的内核及引导系统程序所需的文件目录</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设备的文件的目录，比如声卡、磁盘、光驱等</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07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/etc/</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二进制安装包的配置文件默认路径和服务启动命令存放的目录</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/etc/init.d/(yum,rpm)</a:t>
                      </a:r>
                      <a:endParaRPr lang="en-US" alt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/home</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普通用户的家目录默认数据存放目录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/lib</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/bin</a:t>
                      </a:r>
                      <a:r>
                        <a:rPr lang="zh-CN" sz="900" b="0" spc="60">
                          <a:solidFill>
                            <a:srgbClr val="404040"/>
                          </a:solidFill>
                          <a:latin typeface="微软雅黑" panose="020B0503020204020204" charset="-122"/>
                          <a:ea typeface="微软雅黑" panose="020B0503020204020204" charset="-122"/>
                          <a:cs typeface="微软雅黑" panose="020B0503020204020204" charset="-122"/>
                        </a:rPr>
                        <a:t>和</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/sbin/</a:t>
                      </a:r>
                      <a:r>
                        <a:rPr lang="zh-CN" sz="900" b="0" spc="60">
                          <a:solidFill>
                            <a:srgbClr val="404040"/>
                          </a:solidFill>
                          <a:latin typeface="微软雅黑" panose="020B0503020204020204" charset="-122"/>
                          <a:ea typeface="微软雅黑" panose="020B0503020204020204" charset="-122"/>
                          <a:cs typeface="微软雅黑" panose="020B0503020204020204" charset="-122"/>
                        </a:rPr>
                        <a:t>中二进制文件必要的库文件</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/media</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可移除媒体</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/lost+found</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存放当系统意外崩溃或机器意外关机时产生的一些文件碎片</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/mnt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用于临时挂载存储设备的挂载目录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/opt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表示的是可选择的意思，有些软件包也会被安装在这里，也就是自定义软件包，我们自己编译的软件包就可以安装在这个目录中</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/proc</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/proc </a:t>
                      </a:r>
                      <a:r>
                        <a:rPr lang="zh-CN" sz="900" b="0" spc="60">
                          <a:solidFill>
                            <a:srgbClr val="404040"/>
                          </a:solidFill>
                          <a:latin typeface="微软雅黑" panose="020B0503020204020204" charset="-122"/>
                          <a:ea typeface="微软雅黑" panose="020B0503020204020204" charset="-122"/>
                          <a:cs typeface="微软雅黑" panose="020B0503020204020204" charset="-122"/>
                        </a:rPr>
                        <a:t>操作系统运行时的进程信息及内核信息</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/root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超级用户的家目录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07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/sbin</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存放超级权限用户</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root</a:t>
                      </a:r>
                      <a:r>
                        <a:rPr lang="zh-CN" sz="900" b="0" spc="60">
                          <a:solidFill>
                            <a:srgbClr val="404040"/>
                          </a:solidFill>
                          <a:latin typeface="微软雅黑" panose="020B0503020204020204" charset="-122"/>
                          <a:ea typeface="微软雅黑" panose="020B0503020204020204" charset="-122"/>
                          <a:cs typeface="微软雅黑" panose="020B0503020204020204" charset="-122"/>
                        </a:rPr>
                        <a:t>的可执行命令</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/srv</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站点的具体数据，由系统提供</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/tmp</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用来存放临时文件</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/usr</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系统存放程序的目录</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1971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/var</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变量文件</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FFFFF"/>
                    </a:solidFill>
                  </a:tcPr>
                </a:tc>
              </a:tr>
            </a:tbl>
          </a:graphicData>
        </a:graphic>
      </p:graphicFrame>
    </p:spTree>
    <p:custDataLst>
      <p:tags r:id="rId7"/>
    </p:custData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554355" y="1155065"/>
            <a:ext cx="11180445" cy="49149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/etc/</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目录。用于保存所有管理文件和配置文件</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6"/>
            </p:custDataLst>
          </p:nvPr>
        </p:nvGraphicFramePr>
        <p:xfrm>
          <a:off x="2118995" y="1757998"/>
          <a:ext cx="7954010" cy="4126230"/>
        </p:xfrm>
        <a:graphic>
          <a:graphicData uri="http://schemas.openxmlformats.org/drawingml/2006/table">
            <a:tbl>
              <a:tblPr/>
              <a:tblGrid>
                <a:gridCol w="2187575"/>
                <a:gridCol w="5766435"/>
              </a:tblGrid>
              <a:tr h="209550">
                <a:tc>
                  <a:txBody>
                    <a:bodyPr/>
                    <a:p>
                      <a:pPr indent="0" algn="ctr">
                        <a:lnSpc>
                          <a:spcPct val="120000"/>
                        </a:lnSpc>
                        <a:spcBef>
                          <a:spcPts val="0"/>
                        </a:spcBef>
                        <a:spcAft>
                          <a:spcPts val="0"/>
                        </a:spcAft>
                      </a:pPr>
                      <a:r>
                        <a:rPr lang="zh-CN" sz="800" b="1" spc="60">
                          <a:solidFill>
                            <a:srgbClr val="FFFFFF"/>
                          </a:solidFill>
                          <a:latin typeface="微软雅黑" panose="020B0503020204020204" charset="-122"/>
                          <a:ea typeface="微软雅黑" panose="020B0503020204020204" charset="-122"/>
                        </a:rPr>
                        <a:t>目录</a:t>
                      </a:r>
                      <a:endParaRPr lang="zh-CN" sz="800" b="1" spc="60">
                        <a:solidFill>
                          <a:srgbClr val="FFFFFF"/>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800" b="1" spc="60">
                          <a:solidFill>
                            <a:srgbClr val="FFFFFF"/>
                          </a:solidFill>
                          <a:latin typeface="微软雅黑" panose="020B0503020204020204" charset="-122"/>
                          <a:ea typeface="微软雅黑" panose="020B0503020204020204" charset="-122"/>
                        </a:rPr>
                        <a:t>描述</a:t>
                      </a:r>
                      <a:endParaRPr lang="zh-CN" sz="800" b="1" spc="60">
                        <a:solidFill>
                          <a:srgbClr val="FFFFFF"/>
                        </a:solidFill>
                        <a:latin typeface="微软雅黑" panose="020B0503020204020204" charset="-122"/>
                        <a:ea typeface="微软雅黑" panose="020B0503020204020204" charset="-122"/>
                      </a:endParaRPr>
                    </a:p>
                  </a:txBody>
                  <a:tcPr marL="25400" marR="25400" marT="25400" marB="2540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/etc/rc /etc/rc.*d</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启动或改变运行级时运行的脚本（</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scripts</a:t>
                      </a:r>
                      <a:r>
                        <a:rPr lang="zh-CN" sz="600" b="0" spc="60">
                          <a:solidFill>
                            <a:srgbClr val="404040"/>
                          </a:solidFill>
                          <a:latin typeface="微软雅黑" panose="020B0503020204020204" charset="-122"/>
                          <a:ea typeface="微软雅黑" panose="020B0503020204020204" charset="-122"/>
                          <a:cs typeface="微软雅黑" panose="020B0503020204020204" charset="-122"/>
                        </a:rPr>
                        <a:t>）或者这些脚本（</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scripts</a:t>
                      </a:r>
                      <a:r>
                        <a:rPr lang="zh-CN" sz="600" b="0" spc="60">
                          <a:solidFill>
                            <a:srgbClr val="404040"/>
                          </a:solidFill>
                          <a:latin typeface="微软雅黑" panose="020B0503020204020204" charset="-122"/>
                          <a:ea typeface="微软雅黑" panose="020B0503020204020204" charset="-122"/>
                          <a:cs typeface="微软雅黑" panose="020B0503020204020204" charset="-122"/>
                        </a:rPr>
                        <a:t>）的目录</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/etc/hosts</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本地域名解析文件</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/etc/motd</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设置认证后的输出信息</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815">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/etc/mttab</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当前安装的文件系统列表。由</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scripts</a:t>
                      </a:r>
                      <a:r>
                        <a:rPr lang="zh-CN" sz="600" b="0" spc="60">
                          <a:solidFill>
                            <a:srgbClr val="404040"/>
                          </a:solidFill>
                          <a:latin typeface="微软雅黑" panose="020B0503020204020204" charset="-122"/>
                          <a:ea typeface="微软雅黑" panose="020B0503020204020204" charset="-122"/>
                          <a:cs typeface="微软雅黑" panose="020B0503020204020204" charset="-122"/>
                        </a:rPr>
                        <a:t>初始化，并由</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mount</a:t>
                      </a:r>
                      <a:r>
                        <a:rPr lang="zh-CN" sz="600" b="0" spc="60">
                          <a:solidFill>
                            <a:srgbClr val="404040"/>
                          </a:solidFill>
                          <a:latin typeface="微软雅黑" panose="020B0503020204020204" charset="-122"/>
                          <a:ea typeface="微软雅黑" panose="020B0503020204020204" charset="-122"/>
                          <a:cs typeface="微软雅黑" panose="020B0503020204020204" charset="-122"/>
                        </a:rPr>
                        <a:t>命令自动更新</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/etc/exports</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设置</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NFS</a:t>
                      </a:r>
                      <a:r>
                        <a:rPr lang="zh-CN" sz="600" b="0" spc="60">
                          <a:solidFill>
                            <a:srgbClr val="404040"/>
                          </a:solidFill>
                          <a:latin typeface="微软雅黑" panose="020B0503020204020204" charset="-122"/>
                          <a:ea typeface="微软雅黑" panose="020B0503020204020204" charset="-122"/>
                          <a:cs typeface="微软雅黑" panose="020B0503020204020204" charset="-122"/>
                        </a:rPr>
                        <a:t>系统用的配置文件路径</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/etc/init.d</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用来存放系统启动脚本</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/etc/issue</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认证前的输出信息，默认输出版本内核信息</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/etc/group</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类似</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/etc/passwd</a:t>
                      </a:r>
                      <a:r>
                        <a:rPr lang="zh-CN" sz="600" b="0" spc="60">
                          <a:solidFill>
                            <a:srgbClr val="404040"/>
                          </a:solidFill>
                          <a:latin typeface="微软雅黑" panose="020B0503020204020204" charset="-122"/>
                          <a:ea typeface="微软雅黑" panose="020B0503020204020204" charset="-122"/>
                          <a:cs typeface="微软雅黑" panose="020B0503020204020204" charset="-122"/>
                        </a:rPr>
                        <a:t>，但说明的不是用户而是组</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815">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/etc/sudoes</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sudo</a:t>
                      </a:r>
                      <a:r>
                        <a:rPr lang="zh-CN" sz="600" b="0" spc="60">
                          <a:solidFill>
                            <a:srgbClr val="404040"/>
                          </a:solidFill>
                          <a:latin typeface="微软雅黑" panose="020B0503020204020204" charset="-122"/>
                          <a:ea typeface="微软雅黑" panose="020B0503020204020204" charset="-122"/>
                          <a:cs typeface="微软雅黑" panose="020B0503020204020204" charset="-122"/>
                        </a:rPr>
                        <a:t>命令的配置文件</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/etc/syslog.conf</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系统日志参数设置</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/etc/securetty</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确认安全终端，即哪个终端允许</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root</a:t>
                      </a:r>
                      <a:r>
                        <a:rPr lang="zh-CN" sz="600" b="0" spc="60">
                          <a:solidFill>
                            <a:srgbClr val="404040"/>
                          </a:solidFill>
                          <a:latin typeface="微软雅黑" panose="020B0503020204020204" charset="-122"/>
                          <a:ea typeface="微软雅黑" panose="020B0503020204020204" charset="-122"/>
                          <a:cs typeface="微软雅黑" panose="020B0503020204020204" charset="-122"/>
                        </a:rPr>
                        <a:t>登录</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/etc/printcap</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类似</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/etc/termcap</a:t>
                      </a:r>
                      <a:r>
                        <a:rPr lang="zh-CN" sz="600" b="0" spc="60">
                          <a:solidFill>
                            <a:srgbClr val="404040"/>
                          </a:solidFill>
                          <a:latin typeface="微软雅黑" panose="020B0503020204020204" charset="-122"/>
                          <a:ea typeface="微软雅黑" panose="020B0503020204020204" charset="-122"/>
                          <a:cs typeface="微软雅黑" panose="020B0503020204020204" charset="-122"/>
                        </a:rPr>
                        <a:t>，但针对打印机，语法不同</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/etc/shells</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检查用户</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shell</a:t>
                      </a:r>
                      <a:r>
                        <a:rPr lang="zh-CN" sz="600" b="0" spc="60">
                          <a:solidFill>
                            <a:srgbClr val="404040"/>
                          </a:solidFill>
                          <a:latin typeface="微软雅黑" panose="020B0503020204020204" charset="-122"/>
                          <a:ea typeface="微软雅黑" panose="020B0503020204020204" charset="-122"/>
                          <a:cs typeface="微软雅黑" panose="020B0503020204020204" charset="-122"/>
                        </a:rPr>
                        <a:t>是否列在 </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/etc/shells </a:t>
                      </a:r>
                      <a:r>
                        <a:rPr lang="zh-CN" sz="600" b="0" spc="60">
                          <a:solidFill>
                            <a:srgbClr val="404040"/>
                          </a:solidFill>
                          <a:latin typeface="微软雅黑" panose="020B0503020204020204" charset="-122"/>
                          <a:ea typeface="微软雅黑" panose="020B0503020204020204" charset="-122"/>
                          <a:cs typeface="微软雅黑" panose="020B0503020204020204" charset="-122"/>
                        </a:rPr>
                        <a:t>文件中，如果不是将不允许该用户登录</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/etc/xinetd.d</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如果服务器是通过</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xinetd</a:t>
                      </a:r>
                      <a:r>
                        <a:rPr lang="zh-CN" sz="600" b="0" spc="60">
                          <a:solidFill>
                            <a:srgbClr val="404040"/>
                          </a:solidFill>
                          <a:latin typeface="微软雅黑" panose="020B0503020204020204" charset="-122"/>
                          <a:ea typeface="微软雅黑" panose="020B0503020204020204" charset="-122"/>
                          <a:cs typeface="微软雅黑" panose="020B0503020204020204" charset="-122"/>
                        </a:rPr>
                        <a:t>模式运行的，它的脚本要放在这个目录下</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815">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/etc/opt/</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/opt/</a:t>
                      </a:r>
                      <a:r>
                        <a:rPr lang="zh-CN" sz="600" b="0" spc="60">
                          <a:solidFill>
                            <a:srgbClr val="404040"/>
                          </a:solidFill>
                          <a:latin typeface="微软雅黑" panose="020B0503020204020204" charset="-122"/>
                          <a:ea typeface="微软雅黑" panose="020B0503020204020204" charset="-122"/>
                          <a:cs typeface="微软雅黑" panose="020B0503020204020204" charset="-122"/>
                        </a:rPr>
                        <a:t>的配置文件</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/etc/x11</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X_Window</a:t>
                      </a:r>
                      <a:r>
                        <a:rPr lang="zh-CN" sz="600" b="0" spc="60">
                          <a:solidFill>
                            <a:srgbClr val="404040"/>
                          </a:solidFill>
                          <a:latin typeface="微软雅黑" panose="020B0503020204020204" charset="-122"/>
                          <a:ea typeface="微软雅黑" panose="020B0503020204020204" charset="-122"/>
                          <a:cs typeface="微软雅黑" panose="020B0503020204020204" charset="-122"/>
                        </a:rPr>
                        <a:t>系统（版本</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11</a:t>
                      </a:r>
                      <a:r>
                        <a:rPr lang="zh-CN" sz="600" b="0" spc="60">
                          <a:solidFill>
                            <a:srgbClr val="404040"/>
                          </a:solidFill>
                          <a:latin typeface="微软雅黑" panose="020B0503020204020204" charset="-122"/>
                          <a:ea typeface="微软雅黑" panose="020B0503020204020204" charset="-122"/>
                          <a:cs typeface="微软雅黑" panose="020B0503020204020204" charset="-122"/>
                        </a:rPr>
                        <a:t>）的配置文件</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/etc/sgml</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SGML</a:t>
                      </a:r>
                      <a:r>
                        <a:rPr lang="zh-CN" sz="600" b="0" spc="60">
                          <a:solidFill>
                            <a:srgbClr val="404040"/>
                          </a:solidFill>
                          <a:latin typeface="微软雅黑" panose="020B0503020204020204" charset="-122"/>
                          <a:ea typeface="微软雅黑" panose="020B0503020204020204" charset="-122"/>
                          <a:cs typeface="微软雅黑" panose="020B0503020204020204" charset="-122"/>
                        </a:rPr>
                        <a:t>的配置文件</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/etc/xml</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XML</a:t>
                      </a:r>
                      <a:r>
                        <a:rPr lang="zh-CN" sz="600" b="0" spc="60">
                          <a:solidFill>
                            <a:srgbClr val="404040"/>
                          </a:solidFill>
                          <a:latin typeface="微软雅黑" panose="020B0503020204020204" charset="-122"/>
                          <a:ea typeface="微软雅黑" panose="020B0503020204020204" charset="-122"/>
                          <a:cs typeface="微软雅黑" panose="020B0503020204020204" charset="-122"/>
                        </a:rPr>
                        <a:t>的配置文件</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/etc/skel</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默认创建用户时，把该目录拷贝到家目录下</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/etc/sysconfig/network</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配置修改主机名</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815">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/etc/resolv.conf</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DNS</a:t>
                      </a:r>
                      <a:r>
                        <a:rPr lang="zh-CN" sz="600" b="0" spc="60">
                          <a:solidFill>
                            <a:srgbClr val="404040"/>
                          </a:solidFill>
                          <a:latin typeface="微软雅黑" panose="020B0503020204020204" charset="-122"/>
                          <a:ea typeface="微软雅黑" panose="020B0503020204020204" charset="-122"/>
                          <a:cs typeface="微软雅黑" panose="020B0503020204020204" charset="-122"/>
                        </a:rPr>
                        <a:t>服务器配置</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/etc/fstab</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rPr>
                        <a:t>磁盘挂载列表</a:t>
                      </a:r>
                      <a:endParaRPr 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170180">
                <a:tc>
                  <a:txBody>
                    <a:bodyPr/>
                    <a:p>
                      <a:pPr indent="0" algn="l" fontAlgn="base">
                        <a:lnSpc>
                          <a:spcPct val="120000"/>
                        </a:lnSpc>
                        <a:spcBef>
                          <a:spcPts val="0"/>
                        </a:spcBef>
                        <a:spcAft>
                          <a:spcPts val="0"/>
                        </a:spcAft>
                      </a:pPr>
                      <a:r>
                        <a:rPr lang="en-US" altLang="zh-CN" sz="600" b="0" spc="60">
                          <a:solidFill>
                            <a:srgbClr val="404040"/>
                          </a:solidFill>
                          <a:latin typeface="微软雅黑" panose="020B0503020204020204" charset="-122"/>
                          <a:ea typeface="微软雅黑" panose="020B0503020204020204" charset="-122"/>
                        </a:rPr>
                        <a:t>/etc/inittab</a:t>
                      </a:r>
                      <a:endParaRPr lang="en-US" altLang="zh-CN" sz="6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2F2F2"/>
                    </a:solidFill>
                  </a:tcPr>
                </a:tc>
                <a:tc>
                  <a:txBody>
                    <a:bodyPr/>
                    <a:p>
                      <a:pPr indent="0" algn="l" fontAlgn="base">
                        <a:lnSpc>
                          <a:spcPct val="120000"/>
                        </a:lnSpc>
                        <a:spcBef>
                          <a:spcPts val="0"/>
                        </a:spcBef>
                        <a:spcAft>
                          <a:spcPts val="0"/>
                        </a:spcAft>
                      </a:pPr>
                      <a:r>
                        <a:rPr lang="zh-CN" sz="600" b="0" spc="60">
                          <a:solidFill>
                            <a:srgbClr val="404040"/>
                          </a:solidFill>
                          <a:latin typeface="微软雅黑" panose="020B0503020204020204" charset="-122"/>
                          <a:ea typeface="微软雅黑" panose="020B0503020204020204" charset="-122"/>
                          <a:cs typeface="微软雅黑" panose="020B0503020204020204" charset="-122"/>
                        </a:rPr>
                        <a:t>设定系统启动时</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init</a:t>
                      </a:r>
                      <a:r>
                        <a:rPr lang="zh-CN" sz="600" b="0" spc="60">
                          <a:solidFill>
                            <a:srgbClr val="404040"/>
                          </a:solidFill>
                          <a:latin typeface="微软雅黑" panose="020B0503020204020204" charset="-122"/>
                          <a:ea typeface="微软雅黑" panose="020B0503020204020204" charset="-122"/>
                          <a:cs typeface="微软雅黑" panose="020B0503020204020204" charset="-122"/>
                        </a:rPr>
                        <a:t>进程将把系统设置成什么样的</a:t>
                      </a:r>
                      <a:r>
                        <a:rPr lang="en-US" altLang="zh-CN" sz="600" b="0" spc="60">
                          <a:solidFill>
                            <a:srgbClr val="404040"/>
                          </a:solidFill>
                          <a:latin typeface="微软雅黑" panose="020B0503020204020204" charset="-122"/>
                          <a:ea typeface="微软雅黑" panose="020B0503020204020204" charset="-122"/>
                          <a:cs typeface="微软雅黑" panose="020B0503020204020204" charset="-122"/>
                        </a:rPr>
                        <a:t>runlevel</a:t>
                      </a:r>
                      <a:r>
                        <a:rPr lang="zh-CN" sz="600" b="0" spc="60">
                          <a:solidFill>
                            <a:srgbClr val="404040"/>
                          </a:solidFill>
                          <a:latin typeface="微软雅黑" panose="020B0503020204020204" charset="-122"/>
                          <a:ea typeface="微软雅黑" panose="020B0503020204020204" charset="-122"/>
                          <a:cs typeface="微软雅黑" panose="020B0503020204020204" charset="-122"/>
                        </a:rPr>
                        <a:t>及加载相关的启动文件配置</a:t>
                      </a:r>
                      <a:endParaRPr lang="zh-CN" sz="6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2F2F2"/>
                    </a:solidFill>
                  </a:tcPr>
                </a:tc>
              </a:tr>
            </a:tbl>
          </a:graphicData>
        </a:graphic>
      </p:graphicFrame>
    </p:spTree>
    <p:custDataLst>
      <p:tags r:id="rId7"/>
    </p:custData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554355" y="1155065"/>
            <a:ext cx="11180445" cy="89154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2./var/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包括系统一般运行时要改变的数据。每个系统是特定的，即不通过网络与其他计算机共享。</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6"/>
            </p:custDataLst>
          </p:nvPr>
        </p:nvGraphicFramePr>
        <p:xfrm>
          <a:off x="457200" y="2049145"/>
          <a:ext cx="11277600" cy="3940175"/>
        </p:xfrm>
        <a:graphic>
          <a:graphicData uri="http://schemas.openxmlformats.org/drawingml/2006/table">
            <a:tbl>
              <a:tblPr/>
              <a:tblGrid>
                <a:gridCol w="2978785"/>
                <a:gridCol w="8298815"/>
              </a:tblGrid>
              <a:tr h="495300">
                <a:tc>
                  <a:txBody>
                    <a:bodyPr/>
                    <a:p>
                      <a:pPr indent="0" algn="ctr">
                        <a:lnSpc>
                          <a:spcPct val="120000"/>
                        </a:lnSpc>
                        <a:spcBef>
                          <a:spcPts val="0"/>
                        </a:spcBef>
                        <a:spcAft>
                          <a:spcPts val="0"/>
                        </a:spcAft>
                      </a:pPr>
                      <a:r>
                        <a:rPr lang="zh-CN" sz="1500" b="1" spc="120">
                          <a:solidFill>
                            <a:srgbClr val="FFFFFF"/>
                          </a:solidFill>
                          <a:latin typeface="微软雅黑" panose="020B0503020204020204" charset="-122"/>
                          <a:ea typeface="微软雅黑" panose="020B0503020204020204" charset="-122"/>
                        </a:rPr>
                        <a:t>目录</a:t>
                      </a:r>
                      <a:endParaRPr lang="zh-CN" sz="15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500" b="1" spc="120">
                          <a:solidFill>
                            <a:srgbClr val="FFFFFF"/>
                          </a:solidFill>
                          <a:latin typeface="微软雅黑" panose="020B0503020204020204" charset="-122"/>
                          <a:ea typeface="微软雅黑" panose="020B0503020204020204" charset="-122"/>
                        </a:rPr>
                        <a:t>描述</a:t>
                      </a:r>
                      <a:endParaRPr lang="zh-CN" sz="15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/var/log/message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日志信息，按周自动轮询</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/var/spool/cron/root</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定时器配置文件目录，默认按用户命令</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/var/log/secure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记录登录系统存取信息的文件，不管认证成功还是认证失败都会记录</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/var/log/wtmp</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cs typeface="微软雅黑" panose="020B0503020204020204" charset="-122"/>
                        </a:rPr>
                        <a:t>记录登录者信息的文件：</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last</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who</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w</a:t>
                      </a:r>
                      <a:endParaRPr lang="en-US" altLang="zh-CN" sz="13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/var/spool/clientmqeue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当邮件服务未开启时，所有信息将发到此目录中</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/var/spool/mail</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邮件目录</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69786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/var/tmp</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cs typeface="微软雅黑" panose="020B0503020204020204" charset="-122"/>
                        </a:rPr>
                        <a:t>比</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/tmp</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允许的大或需要存在较长时间的临时文件（虽然系统管理员可能不允许</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/var/tmp</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有很旧的文件）</a:t>
                      </a:r>
                      <a:endParaRPr lang="zh-CN" sz="13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2F2F2"/>
                    </a:solidFill>
                  </a:tcPr>
                </a:tc>
              </a:tr>
            </a:tbl>
          </a:graphicData>
        </a:graphic>
      </p:graphicFrame>
    </p:spTree>
    <p:custDataLst>
      <p:tags r:id="rId7"/>
    </p:custData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554355" y="1155065"/>
            <a:ext cx="11180445" cy="89154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2./var/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包括系统一般运行时要改变的数据。每个系统是特定的，即不通过网络与其他计算机共享。</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6"/>
            </p:custDataLst>
          </p:nvPr>
        </p:nvGraphicFramePr>
        <p:xfrm>
          <a:off x="457200" y="2049145"/>
          <a:ext cx="11277600" cy="3940175"/>
        </p:xfrm>
        <a:graphic>
          <a:graphicData uri="http://schemas.openxmlformats.org/drawingml/2006/table">
            <a:tbl>
              <a:tblPr/>
              <a:tblGrid>
                <a:gridCol w="2978785"/>
                <a:gridCol w="8298815"/>
              </a:tblGrid>
              <a:tr h="495300">
                <a:tc>
                  <a:txBody>
                    <a:bodyPr/>
                    <a:p>
                      <a:pPr indent="0" algn="ctr">
                        <a:lnSpc>
                          <a:spcPct val="120000"/>
                        </a:lnSpc>
                        <a:spcBef>
                          <a:spcPts val="0"/>
                        </a:spcBef>
                        <a:spcAft>
                          <a:spcPts val="0"/>
                        </a:spcAft>
                      </a:pPr>
                      <a:r>
                        <a:rPr lang="zh-CN" sz="1500" b="1" spc="120">
                          <a:solidFill>
                            <a:srgbClr val="FFFFFF"/>
                          </a:solidFill>
                          <a:latin typeface="微软雅黑" panose="020B0503020204020204" charset="-122"/>
                          <a:ea typeface="微软雅黑" panose="020B0503020204020204" charset="-122"/>
                        </a:rPr>
                        <a:t>目录</a:t>
                      </a:r>
                      <a:endParaRPr lang="zh-CN" sz="15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500" b="1" spc="120">
                          <a:solidFill>
                            <a:srgbClr val="FFFFFF"/>
                          </a:solidFill>
                          <a:latin typeface="微软雅黑" panose="020B0503020204020204" charset="-122"/>
                          <a:ea typeface="微软雅黑" panose="020B0503020204020204" charset="-122"/>
                        </a:rPr>
                        <a:t>描述</a:t>
                      </a:r>
                      <a:endParaRPr lang="zh-CN" sz="15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/var/log/message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日志信息，按周自动轮询</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/var/spool/cron/root</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定时器配置文件目录，默认按用户命令</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/var/log/secure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记录登录系统存取信息的文件，不管认证成功还是认证失败都会记录</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/var/log/wtmp</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cs typeface="微软雅黑" panose="020B0503020204020204" charset="-122"/>
                        </a:rPr>
                        <a:t>记录登录者信息的文件：</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last</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who</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w</a:t>
                      </a:r>
                      <a:endParaRPr lang="en-US" altLang="zh-CN" sz="13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/var/spool/clientmqeue</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当邮件服务未开启时，所有信息将发到此目录中</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5783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/var/spool/mail</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rPr>
                        <a:t>邮件目录</a:t>
                      </a:r>
                      <a:endParaRPr 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697865">
                <a:tc>
                  <a:txBody>
                    <a:bodyPr/>
                    <a:p>
                      <a:pPr indent="0" algn="ctr" fontAlgn="base">
                        <a:lnSpc>
                          <a:spcPct val="120000"/>
                        </a:lnSpc>
                        <a:spcBef>
                          <a:spcPts val="0"/>
                        </a:spcBef>
                        <a:spcAft>
                          <a:spcPts val="0"/>
                        </a:spcAft>
                      </a:pPr>
                      <a:r>
                        <a:rPr lang="en-US" altLang="zh-CN" sz="1300" b="0" spc="120">
                          <a:solidFill>
                            <a:srgbClr val="404040"/>
                          </a:solidFill>
                          <a:latin typeface="微软雅黑" panose="020B0503020204020204" charset="-122"/>
                          <a:ea typeface="微软雅黑" panose="020B0503020204020204" charset="-122"/>
                        </a:rPr>
                        <a:t>/var/tmp</a:t>
                      </a:r>
                      <a:endParaRPr lang="en-US" altLang="zh-CN" sz="13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2F2F2"/>
                    </a:solidFill>
                  </a:tcPr>
                </a:tc>
                <a:tc>
                  <a:txBody>
                    <a:bodyPr/>
                    <a:p>
                      <a:pPr indent="0" algn="l" fontAlgn="base">
                        <a:lnSpc>
                          <a:spcPct val="120000"/>
                        </a:lnSpc>
                        <a:spcBef>
                          <a:spcPts val="0"/>
                        </a:spcBef>
                        <a:spcAft>
                          <a:spcPts val="0"/>
                        </a:spcAft>
                      </a:pPr>
                      <a:r>
                        <a:rPr lang="zh-CN" sz="1300" b="0" spc="120">
                          <a:solidFill>
                            <a:srgbClr val="404040"/>
                          </a:solidFill>
                          <a:latin typeface="微软雅黑" panose="020B0503020204020204" charset="-122"/>
                          <a:ea typeface="微软雅黑" panose="020B0503020204020204" charset="-122"/>
                          <a:cs typeface="微软雅黑" panose="020B0503020204020204" charset="-122"/>
                        </a:rPr>
                        <a:t>比</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/tmp</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允许的大或需要存在较长时间的临时文件（虽然系统管理员可能不允许</a:t>
                      </a:r>
                      <a:r>
                        <a:rPr lang="en-US" altLang="zh-CN" sz="1300" b="0" spc="120">
                          <a:solidFill>
                            <a:srgbClr val="404040"/>
                          </a:solidFill>
                          <a:latin typeface="微软雅黑" panose="020B0503020204020204" charset="-122"/>
                          <a:ea typeface="微软雅黑" panose="020B0503020204020204" charset="-122"/>
                          <a:cs typeface="微软雅黑" panose="020B0503020204020204" charset="-122"/>
                        </a:rPr>
                        <a:t>/var/tmp</a:t>
                      </a:r>
                      <a:r>
                        <a:rPr lang="zh-CN" sz="1300" b="0" spc="120">
                          <a:solidFill>
                            <a:srgbClr val="404040"/>
                          </a:solidFill>
                          <a:latin typeface="微软雅黑" panose="020B0503020204020204" charset="-122"/>
                          <a:ea typeface="微软雅黑" panose="020B0503020204020204" charset="-122"/>
                          <a:cs typeface="微软雅黑" panose="020B0503020204020204" charset="-122"/>
                        </a:rPr>
                        <a:t>有很旧的文件）</a:t>
                      </a:r>
                      <a:endParaRPr lang="zh-CN" sz="13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2F2F2"/>
                    </a:solidFill>
                  </a:tcPr>
                </a:tc>
              </a:tr>
            </a:tbl>
          </a:graphicData>
        </a:graphic>
      </p:graphicFrame>
    </p:spTree>
    <p:custDataLst>
      <p:tags r:id="rId7"/>
    </p:custData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324485" y="1079500"/>
            <a:ext cx="11702415" cy="49149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/proc</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目录。虚拟文件系统，系统信息都存放在这个目录下，将内核与进程状态归档为文本文件。</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6"/>
            </p:custDataLst>
          </p:nvPr>
        </p:nvGraphicFramePr>
        <p:xfrm>
          <a:off x="1497013" y="1729108"/>
          <a:ext cx="9197975" cy="4834890"/>
        </p:xfrm>
        <a:graphic>
          <a:graphicData uri="http://schemas.openxmlformats.org/drawingml/2006/table">
            <a:tbl>
              <a:tblPr/>
              <a:tblGrid>
                <a:gridCol w="2891155"/>
                <a:gridCol w="6306820"/>
              </a:tblGrid>
              <a:tr h="320675">
                <a:tc>
                  <a:txBody>
                    <a:bodyPr/>
                    <a:p>
                      <a:pPr indent="0" algn="ctr">
                        <a:lnSpc>
                          <a:spcPct val="120000"/>
                        </a:lnSpc>
                        <a:spcBef>
                          <a:spcPts val="0"/>
                        </a:spcBef>
                        <a:spcAft>
                          <a:spcPts val="0"/>
                        </a:spcAft>
                      </a:pPr>
                      <a:r>
                        <a:rPr lang="zh-CN" sz="1400" b="1" spc="120">
                          <a:solidFill>
                            <a:srgbClr val="FFFFFF"/>
                          </a:solidFill>
                          <a:latin typeface="微软雅黑" panose="020B0503020204020204" charset="-122"/>
                          <a:ea typeface="微软雅黑" panose="020B0503020204020204" charset="-122"/>
                        </a:rPr>
                        <a:t>目录</a:t>
                      </a:r>
                      <a:endParaRPr lang="zh-CN" sz="1400" b="1" spc="120">
                        <a:solidFill>
                          <a:srgbClr val="FFFFFF"/>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400" b="1" spc="120">
                          <a:solidFill>
                            <a:srgbClr val="FFFFFF"/>
                          </a:solidFill>
                          <a:latin typeface="微软雅黑" panose="020B0503020204020204" charset="-122"/>
                          <a:ea typeface="微软雅黑" panose="020B0503020204020204" charset="-122"/>
                        </a:rPr>
                        <a:t>描述</a:t>
                      </a:r>
                      <a:endParaRPr lang="zh-CN" sz="1400" b="1" spc="120">
                        <a:solidFill>
                          <a:srgbClr val="FFFFFF"/>
                        </a:solidFill>
                        <a:latin typeface="微软雅黑" panose="020B0503020204020204" charset="-122"/>
                        <a:ea typeface="微软雅黑" panose="020B0503020204020204" charset="-122"/>
                      </a:endParaRPr>
                    </a:p>
                  </a:txBody>
                  <a:tcPr marL="177800" marR="177800" marT="25400" marB="2540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/proc/meminfo</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查看内存信息</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282575">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/proc/loadavg</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存放根据过去一段时间内</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CPU</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和</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I/O</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的状态得出的负载状态</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/proc/uptime</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uptime</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会出现的信息</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/proc/cpuinfo</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存放关于处理器的信息</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2575">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/proc/cmdline</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加载</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kernel</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时所下达的相关参数</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/proc/filesystems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目前系统已经加载的文件系统</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/proc/interrupts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目前系统上的</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IRQ</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分配状态</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/proc/ioports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目前系统上各个装置所配置的</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I/O</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位址</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2575">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/proc/kcore</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内存的大小</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/proc/modules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存放目前</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Linux</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已经加载的模块列表</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/proc/mount</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系统已经挂载的数据</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2575">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/proc/swaps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存放使用掉的</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partition</a:t>
                      </a:r>
                      <a:endParaRPr lang="en-US" alt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/proc/parttions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存放使用</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fdisk -l</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会出现的所有</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partition</a:t>
                      </a:r>
                      <a:endParaRPr lang="en-US" alt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/proc/pci</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在</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PCI</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汇流排上面每个装置的详细情况</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82575">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/proc/version</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rPr>
                        <a:t>核心的版本</a:t>
                      </a:r>
                      <a:endParaRPr 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81940">
                <a:tc>
                  <a:txBody>
                    <a:bodyPr/>
                    <a:p>
                      <a:pPr indent="0" algn="ctr" fontAlgn="base">
                        <a:lnSpc>
                          <a:spcPct val="120000"/>
                        </a:lnSpc>
                        <a:spcBef>
                          <a:spcPts val="0"/>
                        </a:spcBef>
                        <a:spcAft>
                          <a:spcPts val="0"/>
                        </a:spcAft>
                      </a:pPr>
                      <a:r>
                        <a:rPr lang="en-US" altLang="zh-CN" sz="1200" b="0" spc="120">
                          <a:solidFill>
                            <a:srgbClr val="404040"/>
                          </a:solidFill>
                          <a:latin typeface="微软雅黑" panose="020B0503020204020204" charset="-122"/>
                          <a:ea typeface="微软雅黑" panose="020B0503020204020204" charset="-122"/>
                        </a:rPr>
                        <a:t>/proc/bus/*</a:t>
                      </a:r>
                      <a:endParaRPr lang="en-US" altLang="zh-CN" sz="1200" b="0" spc="120">
                        <a:solidFill>
                          <a:srgbClr val="404040"/>
                        </a:solidFill>
                        <a:latin typeface="微软雅黑" panose="020B0503020204020204" charset="-122"/>
                        <a:ea typeface="微软雅黑" panose="020B0503020204020204" charset="-122"/>
                      </a:endParaRPr>
                    </a:p>
                  </a:txBody>
                  <a:tcPr marL="177800" marR="1778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FFFFF"/>
                    </a:solidFill>
                  </a:tcPr>
                </a:tc>
                <a:tc>
                  <a:txBody>
                    <a:bodyPr/>
                    <a:p>
                      <a:pPr indent="0" algn="l" fontAlgn="base">
                        <a:lnSpc>
                          <a:spcPct val="120000"/>
                        </a:lnSpc>
                        <a:spcBef>
                          <a:spcPts val="0"/>
                        </a:spcBef>
                        <a:spcAft>
                          <a:spcPts val="0"/>
                        </a:spcAft>
                      </a:pPr>
                      <a:r>
                        <a:rPr lang="zh-CN" sz="1200" b="0" spc="120">
                          <a:solidFill>
                            <a:srgbClr val="404040"/>
                          </a:solidFill>
                          <a:latin typeface="微软雅黑" panose="020B0503020204020204" charset="-122"/>
                          <a:ea typeface="微软雅黑" panose="020B0503020204020204" charset="-122"/>
                          <a:cs typeface="微软雅黑" panose="020B0503020204020204" charset="-122"/>
                        </a:rPr>
                        <a:t>一些汇流排的装置和</a:t>
                      </a:r>
                      <a:r>
                        <a:rPr lang="en-US" altLang="zh-CN" sz="1200" b="0" spc="120">
                          <a:solidFill>
                            <a:srgbClr val="404040"/>
                          </a:solidFill>
                          <a:latin typeface="微软雅黑" panose="020B0503020204020204" charset="-122"/>
                          <a:ea typeface="微软雅黑" panose="020B0503020204020204" charset="-122"/>
                          <a:cs typeface="微软雅黑" panose="020B0503020204020204" charset="-122"/>
                        </a:rPr>
                        <a:t>U</a:t>
                      </a:r>
                      <a:r>
                        <a:rPr lang="zh-CN" sz="1200" b="0" spc="120">
                          <a:solidFill>
                            <a:srgbClr val="404040"/>
                          </a:solidFill>
                          <a:latin typeface="微软雅黑" panose="020B0503020204020204" charset="-122"/>
                          <a:ea typeface="微软雅黑" panose="020B0503020204020204" charset="-122"/>
                          <a:cs typeface="微软雅黑" panose="020B0503020204020204" charset="-122"/>
                        </a:rPr>
                        <a:t>盘的装置</a:t>
                      </a:r>
                      <a:endParaRPr lang="zh-CN" sz="12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FFFFF"/>
                    </a:solidFill>
                  </a:tcPr>
                </a:tc>
              </a:tr>
            </a:tbl>
          </a:graphicData>
        </a:graphic>
      </p:graphicFrame>
    </p:spTree>
    <p:custDataLst>
      <p:tags r:id="rId7"/>
    </p:custData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554355" y="1155065"/>
            <a:ext cx="11180445" cy="49149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/usr/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目录。这是系统存放程序的目录，当安装一些软件包时，基本上就安装在该目录中。</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6"/>
            </p:custDataLst>
          </p:nvPr>
        </p:nvGraphicFramePr>
        <p:xfrm>
          <a:off x="1666558" y="1656715"/>
          <a:ext cx="8858885" cy="4328795"/>
        </p:xfrm>
        <a:graphic>
          <a:graphicData uri="http://schemas.openxmlformats.org/drawingml/2006/table">
            <a:tbl>
              <a:tblPr/>
              <a:tblGrid>
                <a:gridCol w="2675890"/>
                <a:gridCol w="6182995"/>
              </a:tblGrid>
              <a:tr h="513715">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rPr>
                        <a:t>目录</a:t>
                      </a:r>
                      <a:endParaRPr lang="zh-CN" sz="16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600" b="1" spc="120">
                          <a:solidFill>
                            <a:srgbClr val="FFFFFF"/>
                          </a:solidFill>
                          <a:latin typeface="微软雅黑" panose="020B0503020204020204" charset="-122"/>
                          <a:ea typeface="微软雅黑" panose="020B0503020204020204" charset="-122"/>
                        </a:rPr>
                        <a:t>描述</a:t>
                      </a:r>
                      <a:endParaRPr lang="zh-CN" sz="1600" b="1" spc="120">
                        <a:solidFill>
                          <a:srgbClr val="FFFFFF"/>
                        </a:solidFill>
                        <a:latin typeface="微软雅黑" panose="020B0503020204020204" charset="-122"/>
                        <a:ea typeface="微软雅黑" panose="020B0503020204020204" charset="-122"/>
                      </a:endParaRPr>
                    </a:p>
                  </a:txBody>
                  <a:tcPr marL="177800" marR="177800" marT="107950" marB="10795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/usr/lib</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rPr>
                        <a:t>存放一些常用的动态链接共享库和静态文件库</a:t>
                      </a:r>
                      <a:endParaRPr 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/usr/man</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rPr>
                        <a:t>存放帮助文档</a:t>
                      </a:r>
                      <a:endParaRPr 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/usr/X11R6</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X-Window</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的目录</a:t>
                      </a:r>
                      <a:endParaRPr 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/usr/games</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XteamLinux</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自带的小游戏</a:t>
                      </a:r>
                      <a:endParaRPr 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/usr/doc</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Linux</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技术文档</a:t>
                      </a:r>
                      <a:endParaRPr 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/usr/include</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Linux</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下开发和编译应用程序所需的头文件</a:t>
                      </a:r>
                      <a:endParaRPr 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/usr/src</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ctr" fontAlgn="base">
                        <a:lnSpc>
                          <a:spcPct val="120000"/>
                        </a:lnSpc>
                        <a:spcBef>
                          <a:spcPts val="0"/>
                        </a:spcBef>
                        <a:spcAft>
                          <a:spcPts val="0"/>
                        </a:spcAft>
                      </a:pPr>
                      <a:r>
                        <a:rPr lang="zh-CN" sz="1400" b="0" spc="120">
                          <a:solidFill>
                            <a:srgbClr val="404040"/>
                          </a:solidFill>
                          <a:latin typeface="微软雅黑" panose="020B0503020204020204" charset="-122"/>
                          <a:ea typeface="微软雅黑" panose="020B0503020204020204" charset="-122"/>
                          <a:cs typeface="微软雅黑" panose="020B0503020204020204" charset="-122"/>
                        </a:rPr>
                        <a:t>存放</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Linux</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开放的源代码</a:t>
                      </a:r>
                      <a:endParaRPr 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476885">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rPr>
                        <a:t>/usr/X11R6</a:t>
                      </a:r>
                      <a:endParaRPr lang="en-US" altLang="zh-CN" sz="1400" b="0" spc="120">
                        <a:solidFill>
                          <a:srgbClr val="404040"/>
                        </a:solidFill>
                        <a:latin typeface="微软雅黑" panose="020B0503020204020204" charset="-122"/>
                        <a:ea typeface="微软雅黑" panose="020B0503020204020204" charset="-122"/>
                      </a:endParaRPr>
                    </a:p>
                  </a:txBody>
                  <a:tcPr marL="177800" marR="177800" marT="107950" marB="10795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FFFFF"/>
                    </a:solidFill>
                  </a:tcPr>
                </a:tc>
                <a:tc>
                  <a:txBody>
                    <a:bodyPr/>
                    <a:p>
                      <a:pPr indent="0" algn="ctr" fontAlgn="base">
                        <a:lnSpc>
                          <a:spcPct val="120000"/>
                        </a:lnSpc>
                        <a:spcBef>
                          <a:spcPts val="0"/>
                        </a:spcBef>
                        <a:spcAft>
                          <a:spcPts val="0"/>
                        </a:spcAft>
                      </a:pP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X-Window</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系统版本</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11</a:t>
                      </a:r>
                      <a:r>
                        <a:rPr lang="zh-CN" sz="1400" b="0" spc="120">
                          <a:solidFill>
                            <a:srgbClr val="404040"/>
                          </a:solidFill>
                          <a:latin typeface="微软雅黑" panose="020B0503020204020204" charset="-122"/>
                          <a:ea typeface="微软雅黑" panose="020B0503020204020204" charset="-122"/>
                          <a:cs typeface="微软雅黑" panose="020B0503020204020204" charset="-122"/>
                        </a:rPr>
                        <a:t>，</a:t>
                      </a:r>
                      <a:r>
                        <a:rPr lang="en-US" altLang="zh-CN" sz="1400" b="0" spc="120">
                          <a:solidFill>
                            <a:srgbClr val="404040"/>
                          </a:solidFill>
                          <a:latin typeface="微软雅黑" panose="020B0503020204020204" charset="-122"/>
                          <a:ea typeface="微软雅黑" panose="020B0503020204020204" charset="-122"/>
                          <a:cs typeface="微软雅黑" panose="020B0503020204020204" charset="-122"/>
                        </a:rPr>
                        <a:t>Release 6</a:t>
                      </a:r>
                      <a:endParaRPr lang="en-US" altLang="zh-CN" sz="1400" b="0" spc="120">
                        <a:solidFill>
                          <a:srgbClr val="404040"/>
                        </a:solidFill>
                        <a:latin typeface="微软雅黑" panose="020B0503020204020204" charset="-122"/>
                        <a:ea typeface="微软雅黑" panose="020B0503020204020204" charset="-122"/>
                        <a:cs typeface="微软雅黑" panose="020B0503020204020204" charset="-122"/>
                      </a:endParaRPr>
                    </a:p>
                  </a:txBody>
                  <a:tcPr marL="177800" marR="177800" marT="107950" marB="10795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FFFFF"/>
                    </a:solidFill>
                  </a:tcPr>
                </a:tc>
              </a:tr>
            </a:tbl>
          </a:graphicData>
        </a:graphic>
      </p:graphicFrame>
    </p:spTree>
    <p:custDataLst>
      <p:tags r:id="rId7"/>
    </p:custData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6.2.2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子目录介绍</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554355" y="1155065"/>
            <a:ext cx="11180445" cy="49149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/dev/</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/dev/</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目录下一般存放设备文件。</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 name="表格 1"/>
          <p:cNvGraphicFramePr/>
          <p:nvPr>
            <p:custDataLst>
              <p:tags r:id="rId6"/>
            </p:custDataLst>
          </p:nvPr>
        </p:nvGraphicFramePr>
        <p:xfrm>
          <a:off x="2503805" y="1695767"/>
          <a:ext cx="7184390" cy="4250690"/>
        </p:xfrm>
        <a:graphic>
          <a:graphicData uri="http://schemas.openxmlformats.org/drawingml/2006/table">
            <a:tbl>
              <a:tblPr/>
              <a:tblGrid>
                <a:gridCol w="3167380"/>
                <a:gridCol w="4017010"/>
              </a:tblGrid>
              <a:tr h="259080">
                <a:tc>
                  <a:txBody>
                    <a:bodyPr/>
                    <a:p>
                      <a:pPr indent="0" algn="ctr">
                        <a:lnSpc>
                          <a:spcPct val="120000"/>
                        </a:lnSpc>
                        <a:spcBef>
                          <a:spcPts val="0"/>
                        </a:spcBef>
                        <a:spcAft>
                          <a:spcPts val="0"/>
                        </a:spcAft>
                      </a:pPr>
                      <a:r>
                        <a:rPr lang="zh-CN" sz="1100" b="1" spc="60">
                          <a:solidFill>
                            <a:srgbClr val="FFFFFF"/>
                          </a:solidFill>
                          <a:latin typeface="微软雅黑" panose="020B0503020204020204" charset="-122"/>
                          <a:ea typeface="微软雅黑" panose="020B0503020204020204" charset="-122"/>
                        </a:rPr>
                        <a:t>目录</a:t>
                      </a:r>
                      <a:endParaRPr lang="zh-CN" sz="1100" b="1" spc="60">
                        <a:solidFill>
                          <a:srgbClr val="FFFFFF"/>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FFFFFF"/>
                      </a:solidFill>
                      <a:prstDash val="dot"/>
                    </a:lnR>
                    <a:lnT w="19050" cap="rnd">
                      <a:solidFill>
                        <a:srgbClr val="144D73"/>
                      </a:solidFill>
                      <a:prstDash val="solid"/>
                    </a:lnT>
                    <a:lnB w="19050">
                      <a:solidFill>
                        <a:srgbClr val="144D73"/>
                      </a:solidFill>
                      <a:prstDash val="solid"/>
                    </a:lnB>
                    <a:solidFill>
                      <a:srgbClr val="144D73"/>
                    </a:solidFill>
                  </a:tcPr>
                </a:tc>
                <a:tc>
                  <a:txBody>
                    <a:bodyPr/>
                    <a:p>
                      <a:pPr indent="0" algn="ctr">
                        <a:lnSpc>
                          <a:spcPct val="120000"/>
                        </a:lnSpc>
                        <a:spcBef>
                          <a:spcPts val="0"/>
                        </a:spcBef>
                        <a:spcAft>
                          <a:spcPts val="0"/>
                        </a:spcAft>
                      </a:pPr>
                      <a:r>
                        <a:rPr lang="zh-CN" sz="1100" b="1" spc="60">
                          <a:solidFill>
                            <a:srgbClr val="FFFFFF"/>
                          </a:solidFill>
                          <a:latin typeface="微软雅黑" panose="020B0503020204020204" charset="-122"/>
                          <a:ea typeface="微软雅黑" panose="020B0503020204020204" charset="-122"/>
                        </a:rPr>
                        <a:t>描述</a:t>
                      </a:r>
                      <a:endParaRPr lang="zh-CN" sz="1100" b="1" spc="60">
                        <a:solidFill>
                          <a:srgbClr val="FFFFFF"/>
                        </a:solidFill>
                        <a:latin typeface="微软雅黑" panose="020B0503020204020204" charset="-122"/>
                        <a:ea typeface="微软雅黑" panose="020B0503020204020204" charset="-122"/>
                      </a:endParaRPr>
                    </a:p>
                  </a:txBody>
                  <a:tcPr marL="25400" marR="25400" marT="25400" marB="25400" anchor="ctr" anchorCtr="0">
                    <a:lnL w="3175">
                      <a:solidFill>
                        <a:srgbClr val="FFFFFF"/>
                      </a:solidFill>
                      <a:prstDash val="dot"/>
                    </a:lnL>
                    <a:lnR w="19050" cap="rnd">
                      <a:solidFill>
                        <a:srgbClr val="144D73"/>
                      </a:solidFill>
                      <a:prstDash val="solid"/>
                    </a:lnR>
                    <a:lnT w="19050" cap="rnd">
                      <a:solidFill>
                        <a:srgbClr val="144D73"/>
                      </a:solidFill>
                      <a:prstDash val="solid"/>
                    </a:lnT>
                    <a:lnB w="19050">
                      <a:solidFill>
                        <a:srgbClr val="144D73"/>
                      </a:solidFill>
                      <a:prstDash val="solid"/>
                    </a:lnB>
                    <a:solidFill>
                      <a:srgbClr val="144D73"/>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/dev/hd[a-t]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19050">
                      <a:solidFill>
                        <a:srgbClr val="144D73"/>
                      </a:solidFill>
                      <a:prstDash val="solid"/>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IDE</a:t>
                      </a:r>
                      <a:r>
                        <a:rPr lang="zh-CN" sz="900" b="0" spc="60">
                          <a:solidFill>
                            <a:srgbClr val="404040"/>
                          </a:solidFill>
                          <a:latin typeface="微软雅黑" panose="020B0503020204020204" charset="-122"/>
                          <a:ea typeface="微软雅黑" panose="020B0503020204020204" charset="-122"/>
                          <a:cs typeface="微软雅黑" panose="020B0503020204020204" charset="-122"/>
                        </a:rPr>
                        <a:t>设备</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19050">
                      <a:solidFill>
                        <a:srgbClr val="144D73"/>
                      </a:solidFill>
                      <a:prstDash val="solid"/>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/dev/random</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随机数设备</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225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/dev/loop[0-7]</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本地回环设备</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/dev/ram[0-15]</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内存</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/dev/null</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无限数据接收设备</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/dev/urandom</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随机数设备</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225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/dev/zero</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无限零资源</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/dev/tty[0-63]</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虚拟终端</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/dev/ttyS[0-3]</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串口</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/dev/lp[0-3]</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并口</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/dev/console</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控制台</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225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/dev/fb[0-31]</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framebuffer</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/dev/cdrom</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等价于</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/dev/hdc</a:t>
                      </a:r>
                      <a:endParaRPr lang="en-US" alt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/dev/modem</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等价于</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/dev/ttyS[0-9]</a:t>
                      </a:r>
                      <a:endParaRPr lang="en-US" alt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/dev/pilot</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等价于</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/dev/ttyS[0-9]</a:t>
                      </a:r>
                      <a:endParaRPr lang="en-US" alt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2250">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/dev/sd[a-z]</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FFFFF"/>
                    </a:solidFill>
                  </a:tcPr>
                </a:tc>
                <a:tc>
                  <a:txBody>
                    <a:bodyPr/>
                    <a:p>
                      <a:pPr indent="0" algn="l"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SCSI</a:t>
                      </a:r>
                      <a:r>
                        <a:rPr lang="zh-CN" sz="900" b="0" spc="60">
                          <a:solidFill>
                            <a:srgbClr val="404040"/>
                          </a:solidFill>
                          <a:latin typeface="微软雅黑" panose="020B0503020204020204" charset="-122"/>
                          <a:ea typeface="微软雅黑" panose="020B0503020204020204" charset="-122"/>
                          <a:cs typeface="微软雅黑" panose="020B0503020204020204" charset="-122"/>
                        </a:rPr>
                        <a:t>设备</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FFFFF"/>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/dev/fd[0-7]</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3175">
                      <a:solidFill>
                        <a:srgbClr val="144D73"/>
                      </a:solidFill>
                      <a:prstDash val="dot"/>
                    </a:lnB>
                    <a:solidFill>
                      <a:srgbClr val="F2F2F2"/>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rPr>
                        <a:t>标准软驱</a:t>
                      </a:r>
                      <a:endParaRPr 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3175">
                      <a:solidFill>
                        <a:srgbClr val="144D73"/>
                      </a:solidFill>
                      <a:prstDash val="dot"/>
                    </a:lnB>
                    <a:solidFill>
                      <a:srgbClr val="F2F2F2"/>
                    </a:solidFill>
                  </a:tcPr>
                </a:tc>
              </a:tr>
              <a:tr h="221615">
                <a:tc>
                  <a:txBody>
                    <a:bodyPr/>
                    <a:p>
                      <a:pPr indent="0" algn="ctr" fontAlgn="base">
                        <a:lnSpc>
                          <a:spcPct val="120000"/>
                        </a:lnSpc>
                        <a:spcBef>
                          <a:spcPts val="0"/>
                        </a:spcBef>
                        <a:spcAft>
                          <a:spcPts val="0"/>
                        </a:spcAft>
                      </a:pPr>
                      <a:r>
                        <a:rPr lang="en-US" altLang="zh-CN" sz="900" b="0" spc="60">
                          <a:solidFill>
                            <a:srgbClr val="404040"/>
                          </a:solidFill>
                          <a:latin typeface="微软雅黑" panose="020B0503020204020204" charset="-122"/>
                          <a:ea typeface="微软雅黑" panose="020B0503020204020204" charset="-122"/>
                        </a:rPr>
                        <a:t>/dev/md[0-31]</a:t>
                      </a:r>
                      <a:endParaRPr lang="en-US" altLang="zh-CN" sz="900" b="0" spc="60">
                        <a:solidFill>
                          <a:srgbClr val="404040"/>
                        </a:solidFill>
                        <a:latin typeface="微软雅黑" panose="020B0503020204020204" charset="-122"/>
                        <a:ea typeface="微软雅黑" panose="020B0503020204020204" charset="-122"/>
                      </a:endParaRPr>
                    </a:p>
                  </a:txBody>
                  <a:tcPr marL="25400" marR="25400" marT="25400" marB="25400" anchor="ctr" anchorCtr="0">
                    <a:lnL w="19050" cap="rnd">
                      <a:solidFill>
                        <a:srgbClr val="144D73"/>
                      </a:solidFill>
                      <a:prstDash val="solid"/>
                    </a:lnL>
                    <a:lnR w="3175">
                      <a:solidFill>
                        <a:srgbClr val="144D73"/>
                      </a:solidFill>
                      <a:prstDash val="dot"/>
                    </a:lnR>
                    <a:lnT w="3175">
                      <a:solidFill>
                        <a:srgbClr val="144D73"/>
                      </a:solidFill>
                      <a:prstDash val="dot"/>
                    </a:lnT>
                    <a:lnB w="19050" cap="rnd">
                      <a:solidFill>
                        <a:srgbClr val="144D73"/>
                      </a:solidFill>
                      <a:prstDash val="solid"/>
                    </a:lnB>
                    <a:solidFill>
                      <a:srgbClr val="FFFFFF"/>
                    </a:solidFill>
                  </a:tcPr>
                </a:tc>
                <a:tc>
                  <a:txBody>
                    <a:bodyPr/>
                    <a:p>
                      <a:pPr indent="0" algn="l" fontAlgn="base">
                        <a:lnSpc>
                          <a:spcPct val="120000"/>
                        </a:lnSpc>
                        <a:spcBef>
                          <a:spcPts val="0"/>
                        </a:spcBef>
                        <a:spcAft>
                          <a:spcPts val="0"/>
                        </a:spcAft>
                      </a:pPr>
                      <a:r>
                        <a:rPr lang="zh-CN" sz="900" b="0" spc="60">
                          <a:solidFill>
                            <a:srgbClr val="404040"/>
                          </a:solidFill>
                          <a:latin typeface="微软雅黑" panose="020B0503020204020204" charset="-122"/>
                          <a:ea typeface="微软雅黑" panose="020B0503020204020204" charset="-122"/>
                          <a:cs typeface="微软雅黑" panose="020B0503020204020204" charset="-122"/>
                        </a:rPr>
                        <a:t>软</a:t>
                      </a:r>
                      <a:r>
                        <a:rPr lang="en-US" altLang="zh-CN" sz="900" b="0" spc="60">
                          <a:solidFill>
                            <a:srgbClr val="404040"/>
                          </a:solidFill>
                          <a:latin typeface="微软雅黑" panose="020B0503020204020204" charset="-122"/>
                          <a:ea typeface="微软雅黑" panose="020B0503020204020204" charset="-122"/>
                          <a:cs typeface="微软雅黑" panose="020B0503020204020204" charset="-122"/>
                        </a:rPr>
                        <a:t>raid</a:t>
                      </a:r>
                      <a:r>
                        <a:rPr lang="zh-CN" sz="900" b="0" spc="60">
                          <a:solidFill>
                            <a:srgbClr val="404040"/>
                          </a:solidFill>
                          <a:latin typeface="微软雅黑" panose="020B0503020204020204" charset="-122"/>
                          <a:ea typeface="微软雅黑" panose="020B0503020204020204" charset="-122"/>
                          <a:cs typeface="微软雅黑" panose="020B0503020204020204" charset="-122"/>
                        </a:rPr>
                        <a:t>设备</a:t>
                      </a:r>
                      <a:endParaRPr lang="zh-CN" sz="900" b="0" spc="60">
                        <a:solidFill>
                          <a:srgbClr val="404040"/>
                        </a:solidFill>
                        <a:latin typeface="微软雅黑" panose="020B0503020204020204" charset="-122"/>
                        <a:ea typeface="微软雅黑" panose="020B0503020204020204" charset="-122"/>
                        <a:cs typeface="微软雅黑" panose="020B0503020204020204" charset="-122"/>
                      </a:endParaRPr>
                    </a:p>
                  </a:txBody>
                  <a:tcPr marL="25400" marR="25400" marT="25400" marB="25400" anchor="ctr" anchorCtr="0">
                    <a:lnL w="3175">
                      <a:solidFill>
                        <a:srgbClr val="144D73"/>
                      </a:solidFill>
                      <a:prstDash val="dot"/>
                    </a:lnL>
                    <a:lnR w="19050" cap="rnd">
                      <a:solidFill>
                        <a:srgbClr val="144D73"/>
                      </a:solidFill>
                      <a:prstDash val="solid"/>
                    </a:lnR>
                    <a:lnT w="3175">
                      <a:solidFill>
                        <a:srgbClr val="144D73"/>
                      </a:solidFill>
                      <a:prstDash val="dot"/>
                    </a:lnT>
                    <a:lnB w="19050" cap="rnd">
                      <a:solidFill>
                        <a:srgbClr val="144D73"/>
                      </a:solidFill>
                      <a:prstDash val="solid"/>
                    </a:lnB>
                    <a:solidFill>
                      <a:srgbClr val="FFFFFF"/>
                    </a:solidFill>
                  </a:tcPr>
                </a:tc>
              </a:tr>
            </a:tbl>
          </a:graphicData>
        </a:graphic>
      </p:graphicFrame>
    </p:spTree>
    <p:custDataLst>
      <p:tags r:id="rId7"/>
    </p:custData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5890" y="3801110"/>
            <a:ext cx="1025652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6.3 </a:t>
            </a:r>
            <a:r>
              <a:rPr lang="zh-CN" altLang="en-US" sz="3800" b="1" i="0" spc="220">
                <a:solidFill>
                  <a:schemeClr val="accent1"/>
                </a:solidFill>
                <a:latin typeface="Arial" panose="020B0604020202020204" pitchFamily="34" charset="0"/>
                <a:ea typeface="微软雅黑" panose="020B0503020204020204" charset="-122"/>
              </a:rPr>
              <a:t>管理文件权限</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03</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了解文件访问权限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2" name="矩形 1"/>
          <p:cNvSpPr/>
          <p:nvPr>
            <p:custDataLst>
              <p:tags r:id="rId6"/>
            </p:custDataLst>
          </p:nvPr>
        </p:nvSpPr>
        <p:spPr>
          <a:xfrm>
            <a:off x="1626212" y="1496376"/>
            <a:ext cx="8915978" cy="477913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charset="-122"/>
              <a:ea typeface="微软雅黑" panose="020B0503020204020204" charset="-122"/>
              <a:cs typeface="+mn-ea"/>
              <a:sym typeface="+mn-lt"/>
            </a:endParaRPr>
          </a:p>
        </p:txBody>
      </p:sp>
      <p:cxnSp>
        <p:nvCxnSpPr>
          <p:cNvPr id="10" name="直接连接符 9"/>
          <p:cNvCxnSpPr/>
          <p:nvPr>
            <p:custDataLst>
              <p:tags r:id="rId7"/>
            </p:custDataLst>
          </p:nvPr>
        </p:nvCxnSpPr>
        <p:spPr>
          <a:xfrm>
            <a:off x="1772264" y="1218995"/>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8"/>
            </p:custDataLst>
          </p:nvPr>
        </p:nvCxnSpPr>
        <p:spPr>
          <a:xfrm>
            <a:off x="1626210" y="128778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9"/>
            </p:custDataLst>
          </p:nvPr>
        </p:nvCxnSpPr>
        <p:spPr>
          <a:xfrm>
            <a:off x="10166179" y="6085167"/>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a:off x="10020125" y="6153960"/>
            <a:ext cx="398934" cy="398934"/>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11"/>
            </p:custDataLst>
          </p:nvPr>
        </p:nvSpPr>
        <p:spPr>
          <a:xfrm>
            <a:off x="1892883" y="1731304"/>
            <a:ext cx="8382634" cy="4309278"/>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中，将文件访问权限分为</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类用户来进行设置：文件所有者（</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）、同组用户（</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）和其他用户（</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），可分别为这</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类用户设置不同的操作权限。不同的用户有着不同的访问权限，通过访问权限确定用户可以用何种方式对文件和目录进行访问和操作。访问权限规定了不同用户的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种访问文件或目录的方式：读、写、执行。创建一个文件时，系统会自动地赋予文件所有者读和写的权限，这样可以允许所有者查看和修改文件。文件所有者可以修改这些权限。读（</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）权限表示只允许指定用户读取相应文件的内容，而不能更改文件的内容。写（</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w</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）权限表示允许指定用户打开并修改文件。执行（</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）权限表示允许指定用户将该文件作为一个程序执行。</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了解文件访问权限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Title 6"/>
          <p:cNvSpPr txBox="1"/>
          <p:nvPr>
            <p:custDataLst>
              <p:tags r:id="rId6"/>
            </p:custDataLst>
          </p:nvPr>
        </p:nvSpPr>
        <p:spPr>
          <a:xfrm>
            <a:off x="457200" y="1417320"/>
            <a:ext cx="11180445" cy="10769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字符表示法
在字符表示法中，使用字符r表示读权限，使用字符w表示写权限，使用字符x表示执行权限。</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6" name="表格 5"/>
          <p:cNvGraphicFramePr/>
          <p:nvPr>
            <p:custDataLst>
              <p:tags r:id="rId7"/>
            </p:custDataLst>
          </p:nvPr>
        </p:nvGraphicFramePr>
        <p:xfrm>
          <a:off x="1284605" y="2745105"/>
          <a:ext cx="9622790" cy="2839720"/>
        </p:xfrm>
        <a:graphic>
          <a:graphicData uri="http://schemas.openxmlformats.org/drawingml/2006/table">
            <a:tbl>
              <a:tblPr/>
              <a:tblGrid>
                <a:gridCol w="1718310"/>
                <a:gridCol w="1631950"/>
                <a:gridCol w="2491740"/>
                <a:gridCol w="3780790"/>
              </a:tblGrid>
              <a:tr h="650240">
                <a:tc>
                  <a:txBody>
                    <a:bodyPr/>
                    <a:p>
                      <a:pPr indent="0" algn="ctr">
                        <a:lnSpc>
                          <a:spcPct val="120000"/>
                        </a:lnSpc>
                        <a:spcBef>
                          <a:spcPts val="0"/>
                        </a:spcBef>
                        <a:spcAft>
                          <a:spcPts val="0"/>
                        </a:spcAft>
                      </a:pPr>
                      <a:r>
                        <a:rPr lang="zh-CN" sz="2100" b="1">
                          <a:solidFill>
                            <a:srgbClr val="3D557F"/>
                          </a:solidFill>
                          <a:latin typeface="微软雅黑" panose="020B0503020204020204" charset="-122"/>
                          <a:ea typeface="微软雅黑" panose="020B0503020204020204" charset="-122"/>
                        </a:rPr>
                        <a:t>权限</a:t>
                      </a:r>
                      <a:endParaRPr lang="zh-CN" sz="2100" b="1">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2100" b="1">
                          <a:solidFill>
                            <a:srgbClr val="3D557F"/>
                          </a:solidFill>
                          <a:latin typeface="微软雅黑" panose="020B0503020204020204" charset="-122"/>
                          <a:ea typeface="微软雅黑" panose="020B0503020204020204" charset="-122"/>
                        </a:rPr>
                        <a:t>对应字符</a:t>
                      </a:r>
                      <a:endParaRPr lang="zh-CN" sz="2100" b="1">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2100" b="1">
                          <a:solidFill>
                            <a:srgbClr val="3D557F"/>
                          </a:solidFill>
                          <a:latin typeface="微软雅黑" panose="020B0503020204020204" charset="-122"/>
                          <a:ea typeface="微软雅黑" panose="020B0503020204020204" charset="-122"/>
                        </a:rPr>
                        <a:t>文件</a:t>
                      </a:r>
                      <a:endParaRPr lang="zh-CN" sz="2100" b="1">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2100" b="1">
                          <a:solidFill>
                            <a:srgbClr val="3D557F"/>
                          </a:solidFill>
                          <a:latin typeface="微软雅黑" panose="020B0503020204020204" charset="-122"/>
                          <a:ea typeface="微软雅黑" panose="020B0503020204020204" charset="-122"/>
                        </a:rPr>
                        <a:t>目录</a:t>
                      </a:r>
                      <a:endParaRPr lang="zh-CN" sz="2100" b="1">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w="19050">
                      <a:solidFill>
                        <a:srgbClr val="3D557F"/>
                      </a:solidFill>
                      <a:prstDash val="solid"/>
                    </a:lnB>
                    <a:solidFill>
                      <a:srgbClr val="FFFFFF"/>
                    </a:solidFill>
                  </a:tcPr>
                </a:tc>
              </a:tr>
              <a:tr h="614045">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读权限</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900" b="0" spc="130">
                          <a:solidFill>
                            <a:srgbClr val="3D557F"/>
                          </a:solidFill>
                          <a:latin typeface="微软雅黑" panose="020B0503020204020204" charset="-122"/>
                          <a:ea typeface="微软雅黑" panose="020B0503020204020204" charset="-122"/>
                        </a:rPr>
                        <a:t>r</a:t>
                      </a:r>
                      <a:endParaRPr lang="en-US" alt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可查看文件内容</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a:noFill/>
                    </a:lnB>
                    <a:solidFill>
                      <a:srgbClr val="FFFFFF"/>
                    </a:solidFill>
                  </a:tcPr>
                </a:tc>
                <a:tc>
                  <a:txBody>
                    <a:bodyPr/>
                    <a:p>
                      <a:pPr indent="0" algn="l">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可以列出目录中的内容</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w="19050">
                      <a:solidFill>
                        <a:srgbClr val="3D557F"/>
                      </a:solidFill>
                      <a:prstDash val="solid"/>
                    </a:lnT>
                    <a:lnB>
                      <a:noFill/>
                    </a:lnB>
                    <a:solidFill>
                      <a:srgbClr val="FFFFFF"/>
                    </a:solidFill>
                  </a:tcPr>
                </a:tc>
              </a:tr>
              <a:tr h="961390">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写权限</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r>
                        <a:rPr lang="en-US" altLang="zh-CN" sz="1900" b="0" spc="130">
                          <a:solidFill>
                            <a:srgbClr val="3D557F"/>
                          </a:solidFill>
                          <a:latin typeface="微软雅黑" panose="020B0503020204020204" charset="-122"/>
                          <a:ea typeface="微软雅黑" panose="020B0503020204020204" charset="-122"/>
                        </a:rPr>
                        <a:t>w</a:t>
                      </a:r>
                      <a:endParaRPr lang="en-US" alt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a:noFill/>
                    </a:lnB>
                    <a:solidFill>
                      <a:srgbClr val="D3DBEA"/>
                    </a:solidFill>
                  </a:tcPr>
                </a:tc>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可修改文件内容</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a:noFill/>
                    </a:lnB>
                    <a:solidFill>
                      <a:srgbClr val="D3DBEA"/>
                    </a:solidFill>
                  </a:tcPr>
                </a:tc>
                <a:tc>
                  <a:txBody>
                    <a:bodyPr/>
                    <a:p>
                      <a:pPr indent="0" algn="l">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可以在目录中创建、删除文件</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a:noFill/>
                    </a:lnB>
                    <a:solidFill>
                      <a:srgbClr val="D3DBEA"/>
                    </a:solidFill>
                  </a:tcPr>
                </a:tc>
              </a:tr>
              <a:tr h="614045">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执行权限</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en-US" altLang="zh-CN" sz="1900" b="0" spc="130">
                          <a:solidFill>
                            <a:srgbClr val="3D557F"/>
                          </a:solidFill>
                          <a:latin typeface="微软雅黑" panose="020B0503020204020204" charset="-122"/>
                          <a:ea typeface="微软雅黑" panose="020B0503020204020204" charset="-122"/>
                        </a:rPr>
                        <a:t>x</a:t>
                      </a:r>
                      <a:endParaRPr lang="en-US" alt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w="19050">
                      <a:solidFill>
                        <a:srgbClr val="3D557F"/>
                      </a:solidFill>
                      <a:prstDash val="solid"/>
                    </a:lnB>
                    <a:solidFill>
                      <a:srgbClr val="FFFFFF"/>
                    </a:solidFill>
                  </a:tcPr>
                </a:tc>
                <a:tc>
                  <a:txBody>
                    <a:bodyPr/>
                    <a:p>
                      <a:pPr indent="0" algn="ctr">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可执行该文件</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w="19050">
                      <a:solidFill>
                        <a:srgbClr val="3D557F"/>
                      </a:solidFill>
                      <a:prstDash val="solid"/>
                    </a:lnB>
                    <a:solidFill>
                      <a:srgbClr val="FFFFFF"/>
                    </a:solidFill>
                  </a:tcPr>
                </a:tc>
                <a:tc>
                  <a:txBody>
                    <a:bodyPr/>
                    <a:p>
                      <a:pPr indent="0" algn="l">
                        <a:lnSpc>
                          <a:spcPct val="120000"/>
                        </a:lnSpc>
                        <a:spcBef>
                          <a:spcPts val="0"/>
                        </a:spcBef>
                        <a:spcAft>
                          <a:spcPts val="0"/>
                        </a:spcAft>
                      </a:pPr>
                      <a:r>
                        <a:rPr lang="zh-CN" sz="1900" b="0" spc="130">
                          <a:solidFill>
                            <a:srgbClr val="3D557F"/>
                          </a:solidFill>
                          <a:latin typeface="微软雅黑" panose="020B0503020204020204" charset="-122"/>
                          <a:ea typeface="微软雅黑" panose="020B0503020204020204" charset="-122"/>
                        </a:rPr>
                        <a:t>可以进入目录</a:t>
                      </a:r>
                      <a:endParaRPr lang="zh-CN" sz="1900" b="0" spc="130">
                        <a:solidFill>
                          <a:srgbClr val="3D557F"/>
                        </a:solidFill>
                        <a:latin typeface="微软雅黑" panose="020B0503020204020204" charset="-122"/>
                        <a:ea typeface="微软雅黑" panose="020B0503020204020204" charset="-122"/>
                      </a:endParaRPr>
                    </a:p>
                  </a:txBody>
                  <a:tcPr marL="215900" marR="215900" marT="133350" marB="133350" anchor="ctr" anchorCtr="0">
                    <a:lnL>
                      <a:noFill/>
                    </a:lnL>
                    <a:lnR>
                      <a:noFill/>
                    </a:lnR>
                    <a:lnT>
                      <a:noFill/>
                    </a:lnT>
                    <a:lnB w="19050">
                      <a:solidFill>
                        <a:srgbClr val="3D557F"/>
                      </a:solidFill>
                      <a:prstDash val="solid"/>
                    </a:lnB>
                    <a:solidFill>
                      <a:srgbClr val="FFFFFF"/>
                    </a:solidFill>
                  </a:tcPr>
                </a:tc>
              </a:tr>
            </a:tbl>
          </a:graphicData>
        </a:graphic>
      </p:graphicFrame>
    </p:spTree>
    <p:custDataLst>
      <p:tags r:id="rId8"/>
    </p:custData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4001597" y="6045200"/>
            <a:ext cx="8190403" cy="812800"/>
            <a:chOff x="4001597" y="5613400"/>
            <a:chExt cx="8190403" cy="1244600"/>
          </a:xfrm>
        </p:grpSpPr>
        <p:sp>
          <p:nvSpPr>
            <p:cNvPr id="24"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25" name="等腰三角形 24"/>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sp>
        <p:nvSpPr>
          <p:cNvPr id="4" name="矩形 3"/>
          <p:cNvSpPr/>
          <p:nvPr>
            <p:custDataLst>
              <p:tags r:id="rId4"/>
            </p:custDataLst>
          </p:nvPr>
        </p:nvSpPr>
        <p:spPr>
          <a:xfrm>
            <a:off x="0" y="0"/>
            <a:ext cx="41313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9"/>
          <p:cNvSpPr txBox="1"/>
          <p:nvPr>
            <p:custDataLst>
              <p:tags r:id="rId5"/>
            </p:custDataLst>
          </p:nvPr>
        </p:nvSpPr>
        <p:spPr>
          <a:xfrm>
            <a:off x="1430840" y="2169884"/>
            <a:ext cx="1466112" cy="2518232"/>
          </a:xfrm>
          <a:prstGeom prst="rect">
            <a:avLst/>
          </a:prstGeom>
          <a:noFill/>
        </p:spPr>
        <p:txBody>
          <a:bodyPr vert="eaVert"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spcAft>
                <a:spcPts val="0"/>
              </a:spcAft>
            </a:pPr>
            <a:r>
              <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rPr>
              <a:t>目 录</a:t>
            </a:r>
            <a:endParaRPr lang="zh-CN" altLang="en-US" sz="5400" b="1" spc="380">
              <a:solidFill>
                <a:schemeClr val="lt1"/>
              </a:solidFill>
              <a:latin typeface="汉仪旗黑-85S" panose="00020600040101010101" charset="-128"/>
              <a:ea typeface="汉仪旗黑-85S" panose="00020600040101010101" charset="-128"/>
              <a:cs typeface="汉仪旗黑-85S" panose="00020600040101010101" charset="-128"/>
            </a:endParaRPr>
          </a:p>
        </p:txBody>
      </p:sp>
      <p:sp>
        <p:nvSpPr>
          <p:cNvPr id="5" name="矩形 4"/>
          <p:cNvSpPr/>
          <p:nvPr>
            <p:custDataLst>
              <p:tags r:id="rId6"/>
            </p:custDataLst>
          </p:nvPr>
        </p:nvSpPr>
        <p:spPr>
          <a:xfrm>
            <a:off x="1520327" y="2285781"/>
            <a:ext cx="1090670" cy="2286439"/>
          </a:xfrm>
          <a:prstGeom prst="rect">
            <a:avLst/>
          </a:prstGeom>
          <a:noFill/>
          <a:ln w="19050">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5391543" y="1892405"/>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文本框 61"/>
          <p:cNvSpPr txBox="1"/>
          <p:nvPr>
            <p:custDataLst>
              <p:tags r:id="rId8"/>
            </p:custDataLst>
          </p:nvPr>
        </p:nvSpPr>
        <p:spPr>
          <a:xfrm>
            <a:off x="6159349" y="1769980"/>
            <a:ext cx="4131324" cy="836404"/>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00000"/>
              </a:lnSpc>
              <a:spcBef>
                <a:spcPts val="0"/>
              </a:spcBef>
              <a:spcAft>
                <a:spcPts val="800"/>
              </a:spcAft>
              <a:buSzPct val="100000"/>
            </a:pP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6.1 </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了解</a:t>
            </a:r>
            <a:r>
              <a:rPr lang="en-US" altLang="zh-CN"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Linux</a:t>
            </a:r>
            <a:r>
              <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文件系统</a:t>
            </a:r>
            <a:endParaRPr lang="zh-CN" altLang="en-US" sz="2000" b="1" spc="14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文本框 58"/>
          <p:cNvSpPr txBox="1"/>
          <p:nvPr>
            <p:custDataLst>
              <p:tags r:id="rId9"/>
            </p:custDataLst>
          </p:nvPr>
        </p:nvSpPr>
        <p:spPr>
          <a:xfrm>
            <a:off x="5420119" y="1910727"/>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01</a:t>
            </a:r>
            <a:endParaRPr lang="en-US" altLang="zh-CN" sz="2400" spc="300" dirty="0">
              <a:solidFill>
                <a:schemeClr val="lt1"/>
              </a:solidFill>
              <a:latin typeface="微软雅黑" panose="020B0503020204020204" charset="-122"/>
              <a:ea typeface="微软雅黑" panose="020B0503020204020204" charset="-122"/>
            </a:endParaRPr>
          </a:p>
        </p:txBody>
      </p:sp>
      <p:sp>
        <p:nvSpPr>
          <p:cNvPr id="13" name="椭圆 12"/>
          <p:cNvSpPr/>
          <p:nvPr>
            <p:custDataLst>
              <p:tags r:id="rId10"/>
            </p:custDataLst>
          </p:nvPr>
        </p:nvSpPr>
        <p:spPr>
          <a:xfrm>
            <a:off x="5391543" y="2855084"/>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文本框 61"/>
          <p:cNvSpPr txBox="1"/>
          <p:nvPr>
            <p:custDataLst>
              <p:tags r:id="rId11"/>
            </p:custDataLst>
          </p:nvPr>
        </p:nvSpPr>
        <p:spPr>
          <a:xfrm>
            <a:off x="6159500" y="2732405"/>
            <a:ext cx="516001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6.2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分析</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Linux</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文件系统目录结构</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5" name="文本框 58"/>
          <p:cNvSpPr txBox="1"/>
          <p:nvPr>
            <p:custDataLst>
              <p:tags r:id="rId12"/>
            </p:custDataLst>
          </p:nvPr>
        </p:nvSpPr>
        <p:spPr>
          <a:xfrm>
            <a:off x="5420119" y="2873405"/>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02</a:t>
            </a:r>
            <a:endParaRPr lang="en-US" altLang="zh-CN" sz="2400" spc="300" dirty="0">
              <a:solidFill>
                <a:schemeClr val="lt1"/>
              </a:solidFill>
              <a:latin typeface="微软雅黑" panose="020B0503020204020204" charset="-122"/>
              <a:ea typeface="微软雅黑" panose="020B0503020204020204" charset="-122"/>
            </a:endParaRPr>
          </a:p>
        </p:txBody>
      </p:sp>
      <p:sp>
        <p:nvSpPr>
          <p:cNvPr id="17" name="椭圆 16"/>
          <p:cNvSpPr/>
          <p:nvPr>
            <p:custDataLst>
              <p:tags r:id="rId13"/>
            </p:custDataLst>
          </p:nvPr>
        </p:nvSpPr>
        <p:spPr>
          <a:xfrm>
            <a:off x="5391543" y="3817763"/>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61"/>
          <p:cNvSpPr txBox="1"/>
          <p:nvPr>
            <p:custDataLst>
              <p:tags r:id="rId14"/>
            </p:custDataLst>
          </p:nvPr>
        </p:nvSpPr>
        <p:spPr>
          <a:xfrm>
            <a:off x="6159500" y="3695065"/>
            <a:ext cx="4638040"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6.3 </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管理文件权限</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58"/>
          <p:cNvSpPr txBox="1"/>
          <p:nvPr>
            <p:custDataLst>
              <p:tags r:id="rId15"/>
            </p:custDataLst>
          </p:nvPr>
        </p:nvSpPr>
        <p:spPr>
          <a:xfrm>
            <a:off x="5420119" y="3836084"/>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03</a:t>
            </a:r>
            <a:endParaRPr lang="en-US" altLang="zh-CN" sz="2400" spc="300" dirty="0">
              <a:solidFill>
                <a:schemeClr val="lt1"/>
              </a:solidFill>
              <a:latin typeface="微软雅黑" panose="020B0503020204020204" charset="-122"/>
              <a:ea typeface="微软雅黑" panose="020B0503020204020204" charset="-122"/>
            </a:endParaRPr>
          </a:p>
        </p:txBody>
      </p:sp>
      <p:sp>
        <p:nvSpPr>
          <p:cNvPr id="20" name="椭圆 19"/>
          <p:cNvSpPr/>
          <p:nvPr>
            <p:custDataLst>
              <p:tags r:id="rId16"/>
            </p:custDataLst>
          </p:nvPr>
        </p:nvSpPr>
        <p:spPr>
          <a:xfrm>
            <a:off x="5391543" y="4780442"/>
            <a:ext cx="591552" cy="5915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文本框 61"/>
          <p:cNvSpPr txBox="1"/>
          <p:nvPr>
            <p:custDataLst>
              <p:tags r:id="rId17"/>
            </p:custDataLst>
          </p:nvPr>
        </p:nvSpPr>
        <p:spPr>
          <a:xfrm>
            <a:off x="6159500" y="4657725"/>
            <a:ext cx="5022215" cy="836295"/>
          </a:xfrm>
          <a:prstGeom prst="rect">
            <a:avLst/>
          </a:prstGeom>
          <a:noFill/>
        </p:spPr>
        <p:txBody>
          <a:bodyPr wrap="square"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ts val="0"/>
              </a:spcBef>
              <a:spcAft>
                <a:spcPts val="800"/>
              </a:spcAft>
              <a:buSzPct val="100000"/>
            </a:pP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任务</a:t>
            </a:r>
            <a:r>
              <a:rPr lang="en-US" altLang="zh-CN"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6.4  Linux</a:t>
            </a:r>
            <a:r>
              <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常用文件管理命令</a:t>
            </a:r>
            <a:endParaRPr lang="zh-CN" altLang="en-US" sz="2000" b="1" spc="12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2" name="文本框 58"/>
          <p:cNvSpPr txBox="1"/>
          <p:nvPr>
            <p:custDataLst>
              <p:tags r:id="rId18"/>
            </p:custDataLst>
          </p:nvPr>
        </p:nvSpPr>
        <p:spPr>
          <a:xfrm>
            <a:off x="5420119" y="4798763"/>
            <a:ext cx="534401" cy="554910"/>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spc="300" dirty="0">
                <a:solidFill>
                  <a:schemeClr val="lt1"/>
                </a:solidFill>
                <a:latin typeface="微软雅黑" panose="020B0503020204020204" charset="-122"/>
                <a:ea typeface="微软雅黑" panose="020B0503020204020204" charset="-122"/>
              </a:rPr>
              <a:t>04</a:t>
            </a:r>
            <a:endParaRPr lang="en-US" altLang="zh-CN" sz="2400" spc="300" dirty="0">
              <a:solidFill>
                <a:schemeClr val="lt1"/>
              </a:solidFill>
              <a:latin typeface="微软雅黑" panose="020B0503020204020204" charset="-122"/>
              <a:ea typeface="微软雅黑" panose="020B0503020204020204" charset="-122"/>
            </a:endParaRPr>
          </a:p>
        </p:txBody>
      </p:sp>
    </p:spTree>
    <p:custDataLst>
      <p:tags r:id="rId19"/>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3.1</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了解文件访问权限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4" name="Title 6"/>
          <p:cNvSpPr txBox="1"/>
          <p:nvPr>
            <p:custDataLst>
              <p:tags r:id="rId6"/>
            </p:custDataLst>
          </p:nvPr>
        </p:nvSpPr>
        <p:spPr>
          <a:xfrm>
            <a:off x="457200" y="1417320"/>
            <a:ext cx="11180445" cy="107696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数字表示法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在数字表示法中，用户对文件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目录权限可以用一个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位二进制数表示。如果用户具有某一项权限，则对应位置为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，否则为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，这样用户对文件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目录的访问权限就可以表示为一个</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位的二进制数。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custDataLst>
              <p:tags r:id="rId7"/>
            </p:custDataLst>
          </p:nvPr>
        </p:nvGraphicFramePr>
        <p:xfrm>
          <a:off x="1379220" y="3149600"/>
          <a:ext cx="9288145" cy="2067560"/>
        </p:xfrm>
        <a:graphic>
          <a:graphicData uri="http://schemas.openxmlformats.org/drawingml/2006/table">
            <a:tbl>
              <a:tblPr/>
              <a:tblGrid>
                <a:gridCol w="1194435"/>
                <a:gridCol w="760095"/>
                <a:gridCol w="760095"/>
                <a:gridCol w="760095"/>
                <a:gridCol w="969010"/>
                <a:gridCol w="968375"/>
                <a:gridCol w="969010"/>
                <a:gridCol w="969010"/>
                <a:gridCol w="969010"/>
                <a:gridCol w="969010"/>
              </a:tblGrid>
              <a:tr h="548005">
                <a:tc rowSpan="2">
                  <a:txBody>
                    <a:bodyPr/>
                    <a:p>
                      <a:pPr indent="0" algn="ctr">
                        <a:lnSpc>
                          <a:spcPct val="120000"/>
                        </a:lnSpc>
                        <a:spcBef>
                          <a:spcPts val="0"/>
                        </a:spcBef>
                        <a:spcAft>
                          <a:spcPts val="0"/>
                        </a:spcAft>
                      </a:pPr>
                      <a:r>
                        <a:rPr lang="zh-CN" sz="1800" b="1" spc="120">
                          <a:solidFill>
                            <a:srgbClr val="3D557F"/>
                          </a:solidFill>
                          <a:latin typeface="微软雅黑" panose="020B0503020204020204" charset="-122"/>
                          <a:ea typeface="微软雅黑" panose="020B0503020204020204" charset="-122"/>
                        </a:rPr>
                        <a:t>表示法</a:t>
                      </a:r>
                      <a:endParaRPr lang="zh-CN" sz="1800" b="1"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w="6350">
                      <a:solidFill>
                        <a:srgbClr val="3D557F"/>
                      </a:solidFill>
                      <a:prstDash val="dash"/>
                    </a:lnR>
                    <a:lnT w="19050">
                      <a:solidFill>
                        <a:srgbClr val="3D557F"/>
                      </a:solidFill>
                      <a:prstDash val="solid"/>
                    </a:lnT>
                    <a:lnB w="19050">
                      <a:solidFill>
                        <a:srgbClr val="3D557F"/>
                      </a:solidFill>
                      <a:prstDash val="solid"/>
                    </a:lnB>
                    <a:solidFill>
                      <a:srgbClr val="FFFFFF"/>
                    </a:solidFill>
                  </a:tcPr>
                </a:tc>
                <a:tc gridSpan="9">
                  <a:txBody>
                    <a:bodyPr/>
                    <a:p>
                      <a:pPr indent="0" algn="ctr">
                        <a:lnSpc>
                          <a:spcPct val="120000"/>
                        </a:lnSpc>
                        <a:spcBef>
                          <a:spcPts val="0"/>
                        </a:spcBef>
                        <a:spcAft>
                          <a:spcPts val="0"/>
                        </a:spcAft>
                      </a:pPr>
                      <a:r>
                        <a:rPr lang="zh-CN" sz="1800" b="1" spc="120">
                          <a:solidFill>
                            <a:srgbClr val="3D557F"/>
                          </a:solidFill>
                          <a:latin typeface="微软雅黑" panose="020B0503020204020204" charset="-122"/>
                          <a:ea typeface="微软雅黑" panose="020B0503020204020204" charset="-122"/>
                        </a:rPr>
                        <a:t>不同用户的权限</a:t>
                      </a:r>
                      <a:endParaRPr lang="zh-CN" sz="1800" b="1" spc="120">
                        <a:solidFill>
                          <a:srgbClr val="3D557F"/>
                        </a:solidFill>
                        <a:latin typeface="微软雅黑" panose="020B0503020204020204" charset="-122"/>
                        <a:ea typeface="微软雅黑" panose="020B0503020204020204" charset="-122"/>
                      </a:endParaRPr>
                    </a:p>
                  </a:txBody>
                  <a:tcPr marL="25400" marR="25400" marT="25400" marB="25400" anchor="ctr" anchorCtr="0">
                    <a:lnL w="6350">
                      <a:solidFill>
                        <a:srgbClr val="3D557F"/>
                      </a:solidFill>
                      <a:prstDash val="dash"/>
                    </a:lnL>
                    <a:lnR>
                      <a:noFill/>
                    </a:lnR>
                    <a:lnT w="19050">
                      <a:solidFill>
                        <a:srgbClr val="3D557F"/>
                      </a:solidFill>
                      <a:prstDash val="solid"/>
                    </a:lnT>
                    <a:lnB w="6350">
                      <a:solidFill>
                        <a:srgbClr val="3D557F"/>
                      </a:solidFill>
                      <a:prstDash val="dash"/>
                    </a:lnB>
                    <a:solidFill>
                      <a:srgbClr val="FFFFFF"/>
                    </a:solidFill>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T w="19050">
                      <a:solidFill>
                        <a:srgbClr val="3D557F"/>
                      </a:solidFill>
                      <a:prstDash val="solid"/>
                    </a:lnT>
                    <a:lnB w="6350">
                      <a:solidFill>
                        <a:srgbClr val="3D557F"/>
                      </a:solidFill>
                      <a:prstDash val="dash"/>
                    </a:lnB>
                  </a:tcPr>
                </a:tc>
                <a:tc hMerge="1">
                  <a:tcPr>
                    <a:lnR>
                      <a:noFill/>
                    </a:lnR>
                    <a:lnT w="19050">
                      <a:solidFill>
                        <a:srgbClr val="3D557F"/>
                      </a:solidFill>
                      <a:prstDash val="solid"/>
                    </a:lnT>
                    <a:lnB w="6350">
                      <a:solidFill>
                        <a:srgbClr val="3D557F"/>
                      </a:solidFill>
                      <a:prstDash val="dash"/>
                    </a:lnB>
                  </a:tcPr>
                </a:tc>
              </a:tr>
              <a:tr h="548005">
                <a:tc vMerge="1">
                  <a:tcPr>
                    <a:lnL>
                      <a:noFill/>
                    </a:lnL>
                    <a:lnR w="6350">
                      <a:solidFill>
                        <a:srgbClr val="3D557F"/>
                      </a:solidFill>
                      <a:prstDash val="dash"/>
                    </a:lnR>
                    <a:lnB w="19050">
                      <a:solidFill>
                        <a:srgbClr val="3D557F"/>
                      </a:solidFill>
                      <a:prstDash val="solid"/>
                    </a:lnB>
                  </a:tcPr>
                </a:tc>
                <a:tc gridSpan="3">
                  <a:txBody>
                    <a:bodyPr/>
                    <a:p>
                      <a:pPr indent="0" algn="ctr">
                        <a:lnSpc>
                          <a:spcPct val="120000"/>
                        </a:lnSpc>
                        <a:spcBef>
                          <a:spcPts val="0"/>
                        </a:spcBef>
                        <a:spcAft>
                          <a:spcPts val="0"/>
                        </a:spcAft>
                      </a:pPr>
                      <a:r>
                        <a:rPr lang="zh-CN" sz="1800" b="1" spc="120">
                          <a:solidFill>
                            <a:srgbClr val="3D557F"/>
                          </a:solidFill>
                          <a:latin typeface="微软雅黑" panose="020B0503020204020204" charset="-122"/>
                          <a:ea typeface="微软雅黑" panose="020B0503020204020204" charset="-122"/>
                        </a:rPr>
                        <a:t>文件所有者</a:t>
                      </a:r>
                      <a:endParaRPr lang="zh-CN" sz="1800" b="1" spc="120">
                        <a:solidFill>
                          <a:srgbClr val="3D557F"/>
                        </a:solidFill>
                        <a:latin typeface="微软雅黑" panose="020B0503020204020204" charset="-122"/>
                        <a:ea typeface="微软雅黑" panose="020B0503020204020204" charset="-122"/>
                      </a:endParaRPr>
                    </a:p>
                  </a:txBody>
                  <a:tcPr marL="25400" marR="25400" marT="25400" marB="25400" anchor="ctr" anchorCtr="0">
                    <a:lnL w="6350">
                      <a:solidFill>
                        <a:srgbClr val="3D557F"/>
                      </a:solidFill>
                      <a:prstDash val="dash"/>
                    </a:lnL>
                    <a:lnR>
                      <a:noFill/>
                    </a:lnR>
                    <a:lnT w="6350">
                      <a:solidFill>
                        <a:srgbClr val="3D557F"/>
                      </a:solidFill>
                      <a:prstDash val="dash"/>
                    </a:lnT>
                    <a:lnB w="19050">
                      <a:solidFill>
                        <a:srgbClr val="3D557F"/>
                      </a:solidFill>
                      <a:prstDash val="solid"/>
                    </a:lnB>
                    <a:solidFill>
                      <a:srgbClr val="FFFFFF"/>
                    </a:solidFill>
                  </a:tcPr>
                </a:tc>
                <a:tc hMerge="1">
                  <a:tcPr>
                    <a:lnT w="6350">
                      <a:solidFill>
                        <a:srgbClr val="3D557F"/>
                      </a:solidFill>
                      <a:prstDash val="dash"/>
                    </a:lnT>
                    <a:lnB w="19050">
                      <a:solidFill>
                        <a:srgbClr val="3D557F"/>
                      </a:solidFill>
                      <a:prstDash val="solid"/>
                    </a:lnB>
                  </a:tcPr>
                </a:tc>
                <a:tc hMerge="1">
                  <a:tcPr>
                    <a:lnR>
                      <a:noFill/>
                    </a:lnR>
                    <a:lnT w="6350">
                      <a:solidFill>
                        <a:srgbClr val="3D557F"/>
                      </a:solidFill>
                      <a:prstDash val="dash"/>
                    </a:lnT>
                    <a:lnB w="19050">
                      <a:solidFill>
                        <a:srgbClr val="3D557F"/>
                      </a:solidFill>
                      <a:prstDash val="solid"/>
                    </a:lnB>
                  </a:tcPr>
                </a:tc>
                <a:tc gridSpan="3">
                  <a:txBody>
                    <a:bodyPr/>
                    <a:p>
                      <a:pPr indent="0" algn="ctr">
                        <a:lnSpc>
                          <a:spcPct val="120000"/>
                        </a:lnSpc>
                        <a:spcBef>
                          <a:spcPts val="0"/>
                        </a:spcBef>
                        <a:spcAft>
                          <a:spcPts val="0"/>
                        </a:spcAft>
                      </a:pPr>
                      <a:r>
                        <a:rPr lang="zh-CN" sz="1800" b="1" spc="120">
                          <a:solidFill>
                            <a:srgbClr val="3D557F"/>
                          </a:solidFill>
                          <a:latin typeface="微软雅黑" panose="020B0503020204020204" charset="-122"/>
                          <a:ea typeface="微软雅黑" panose="020B0503020204020204" charset="-122"/>
                        </a:rPr>
                        <a:t>同组用户</a:t>
                      </a:r>
                      <a:endParaRPr lang="zh-CN" sz="1800" b="1"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6350">
                      <a:solidFill>
                        <a:srgbClr val="3D557F"/>
                      </a:solidFill>
                      <a:prstDash val="dash"/>
                    </a:lnT>
                    <a:lnB w="19050">
                      <a:solidFill>
                        <a:srgbClr val="3D557F"/>
                      </a:solidFill>
                      <a:prstDash val="solid"/>
                    </a:lnB>
                    <a:solidFill>
                      <a:srgbClr val="FFFFFF"/>
                    </a:solidFill>
                  </a:tcPr>
                </a:tc>
                <a:tc hMerge="1">
                  <a:tcPr>
                    <a:lnT w="6350">
                      <a:solidFill>
                        <a:srgbClr val="3D557F"/>
                      </a:solidFill>
                      <a:prstDash val="dash"/>
                    </a:lnT>
                    <a:lnB w="19050">
                      <a:solidFill>
                        <a:srgbClr val="3D557F"/>
                      </a:solidFill>
                      <a:prstDash val="solid"/>
                    </a:lnB>
                  </a:tcPr>
                </a:tc>
                <a:tc hMerge="1">
                  <a:tcPr>
                    <a:lnR>
                      <a:noFill/>
                    </a:lnR>
                    <a:lnT w="6350">
                      <a:solidFill>
                        <a:srgbClr val="3D557F"/>
                      </a:solidFill>
                      <a:prstDash val="dash"/>
                    </a:lnT>
                    <a:lnB w="19050">
                      <a:solidFill>
                        <a:srgbClr val="3D557F"/>
                      </a:solidFill>
                      <a:prstDash val="solid"/>
                    </a:lnB>
                  </a:tcPr>
                </a:tc>
                <a:tc gridSpan="3">
                  <a:txBody>
                    <a:bodyPr/>
                    <a:p>
                      <a:pPr indent="0" algn="ctr">
                        <a:lnSpc>
                          <a:spcPct val="120000"/>
                        </a:lnSpc>
                        <a:spcBef>
                          <a:spcPts val="0"/>
                        </a:spcBef>
                        <a:spcAft>
                          <a:spcPts val="0"/>
                        </a:spcAft>
                      </a:pPr>
                      <a:r>
                        <a:rPr lang="zh-CN" sz="1800" b="1" spc="120">
                          <a:solidFill>
                            <a:srgbClr val="3D557F"/>
                          </a:solidFill>
                          <a:latin typeface="微软雅黑" panose="020B0503020204020204" charset="-122"/>
                          <a:ea typeface="微软雅黑" panose="020B0503020204020204" charset="-122"/>
                        </a:rPr>
                        <a:t>其他用户</a:t>
                      </a:r>
                      <a:endParaRPr lang="zh-CN" sz="1800" b="1"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6350">
                      <a:solidFill>
                        <a:srgbClr val="3D557F"/>
                      </a:solidFill>
                      <a:prstDash val="dash"/>
                    </a:lnT>
                    <a:lnB w="19050">
                      <a:solidFill>
                        <a:srgbClr val="3D557F"/>
                      </a:solidFill>
                      <a:prstDash val="solid"/>
                    </a:lnB>
                    <a:solidFill>
                      <a:srgbClr val="FFFFFF"/>
                    </a:solidFill>
                  </a:tcPr>
                </a:tc>
                <a:tc hMerge="1">
                  <a:tcPr>
                    <a:lnT w="6350">
                      <a:solidFill>
                        <a:srgbClr val="3D557F"/>
                      </a:solidFill>
                      <a:prstDash val="dash"/>
                    </a:lnT>
                    <a:lnB w="19050">
                      <a:solidFill>
                        <a:srgbClr val="3D557F"/>
                      </a:solidFill>
                      <a:prstDash val="solid"/>
                    </a:lnB>
                  </a:tcPr>
                </a:tc>
                <a:tc hMerge="1">
                  <a:tcPr>
                    <a:lnR>
                      <a:noFill/>
                    </a:lnR>
                    <a:lnT w="6350">
                      <a:solidFill>
                        <a:srgbClr val="3D557F"/>
                      </a:solidFill>
                      <a:prstDash val="dash"/>
                    </a:lnT>
                    <a:lnB w="19050">
                      <a:solidFill>
                        <a:srgbClr val="3D557F"/>
                      </a:solidFill>
                      <a:prstDash val="solid"/>
                    </a:lnB>
                  </a:tcPr>
                </a:tc>
              </a:tr>
              <a:tr h="485775">
                <a:tc>
                  <a:txBody>
                    <a:bodyPr/>
                    <a:p>
                      <a:pPr indent="0" algn="ctr">
                        <a:lnSpc>
                          <a:spcPct val="120000"/>
                        </a:lnSpc>
                        <a:spcBef>
                          <a:spcPts val="0"/>
                        </a:spcBef>
                        <a:spcAft>
                          <a:spcPts val="0"/>
                        </a:spcAft>
                      </a:pPr>
                      <a:r>
                        <a:rPr lang="zh-CN" sz="1800" b="0" spc="120">
                          <a:solidFill>
                            <a:srgbClr val="3D557F"/>
                          </a:solidFill>
                          <a:latin typeface="微软雅黑" panose="020B0503020204020204" charset="-122"/>
                          <a:ea typeface="微软雅黑" panose="020B0503020204020204" charset="-122"/>
                        </a:rPr>
                        <a:t>字符表示法</a:t>
                      </a:r>
                      <a:endParaRPr 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r</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w</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r</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w</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r</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w="19050">
                      <a:solidFill>
                        <a:srgbClr val="3D557F"/>
                      </a:solidFill>
                      <a:prstDash val="solid"/>
                    </a:lnT>
                    <a:lnB>
                      <a:noFill/>
                    </a:lnB>
                    <a:solidFill>
                      <a:srgbClr val="FFFFFF"/>
                    </a:solidFill>
                  </a:tcPr>
                </a:tc>
              </a:tr>
              <a:tr h="485775">
                <a:tc>
                  <a:txBody>
                    <a:bodyPr/>
                    <a:p>
                      <a:pPr indent="0" algn="ctr">
                        <a:lnSpc>
                          <a:spcPct val="120000"/>
                        </a:lnSpc>
                        <a:spcBef>
                          <a:spcPts val="0"/>
                        </a:spcBef>
                        <a:spcAft>
                          <a:spcPts val="0"/>
                        </a:spcAft>
                      </a:pPr>
                      <a:r>
                        <a:rPr lang="zh-CN" sz="1800" b="0" spc="120">
                          <a:solidFill>
                            <a:srgbClr val="3D557F"/>
                          </a:solidFill>
                          <a:latin typeface="微软雅黑" panose="020B0503020204020204" charset="-122"/>
                          <a:ea typeface="微软雅黑" panose="020B0503020204020204" charset="-122"/>
                        </a:rPr>
                        <a:t>数字表示法</a:t>
                      </a:r>
                      <a:endParaRPr 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1</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1</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0</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1</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1</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0</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1</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0</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c>
                  <a:txBody>
                    <a:bodyPr/>
                    <a:p>
                      <a:pPr indent="0" algn="ctr">
                        <a:lnSpc>
                          <a:spcPct val="120000"/>
                        </a:lnSpc>
                        <a:spcBef>
                          <a:spcPts val="0"/>
                        </a:spcBef>
                        <a:spcAft>
                          <a:spcPts val="0"/>
                        </a:spcAft>
                      </a:pPr>
                      <a:r>
                        <a:rPr lang="en-US" altLang="zh-CN" sz="1800" b="0" spc="120">
                          <a:solidFill>
                            <a:srgbClr val="3D557F"/>
                          </a:solidFill>
                          <a:latin typeface="微软雅黑" panose="020B0503020204020204" charset="-122"/>
                          <a:ea typeface="微软雅黑" panose="020B0503020204020204" charset="-122"/>
                        </a:rPr>
                        <a:t>0</a:t>
                      </a:r>
                      <a:endParaRPr lang="en-US" altLang="zh-CN" sz="1800" b="0" spc="120">
                        <a:solidFill>
                          <a:srgbClr val="3D557F"/>
                        </a:solidFill>
                        <a:latin typeface="微软雅黑" panose="020B0503020204020204" charset="-122"/>
                        <a:ea typeface="微软雅黑" panose="020B0503020204020204" charset="-122"/>
                      </a:endParaRPr>
                    </a:p>
                  </a:txBody>
                  <a:tcPr marL="25400" marR="25400" marT="25400" marB="25400" anchor="ctr" anchorCtr="0">
                    <a:lnL>
                      <a:noFill/>
                    </a:lnL>
                    <a:lnR>
                      <a:noFill/>
                    </a:lnR>
                    <a:lnT>
                      <a:noFill/>
                    </a:lnT>
                    <a:lnB w="19050">
                      <a:solidFill>
                        <a:srgbClr val="3D557F"/>
                      </a:solidFill>
                      <a:prstDash val="solid"/>
                    </a:lnB>
                    <a:solidFill>
                      <a:srgbClr val="D3DBEA"/>
                    </a:solidFill>
                  </a:tcPr>
                </a:tc>
              </a:tr>
            </a:tbl>
          </a:graphicData>
        </a:graphic>
      </p:graphicFrame>
    </p:spTree>
    <p:custDataLst>
      <p:tags r:id="rId8"/>
    </p:custData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3.2</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了解目录访问权限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31825" y="1612900"/>
            <a:ext cx="10827385" cy="269049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200000"/>
              </a:lnSpc>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读权限表示可以列出存储在该目录下的文件，即读目录内容。写权限表示允许从目录中删除或创建新的文件或目录。执行权限表示允许在目录中查找，并能用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命令将工作目录切换到该目录。用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chmod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命令可改变文件或目录的访问权限。一般来说，给定目录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权限的同时要给定</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权限。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3.3</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修改文件权限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327025" y="1055370"/>
            <a:ext cx="11277600" cy="56515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chmod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命令可以修改文件的权限。命令格式如下：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91225" y="3078480"/>
            <a:ext cx="5352415" cy="1727835"/>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紧跟在用户类型后面的是操作符，意义如下：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：添加某个权限。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：取消某个权限。</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：赋予给定权限并取消其他所有权限。</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974975" y="1529080"/>
            <a:ext cx="7009130" cy="423545"/>
          </a:xfrm>
          <a:prstGeom prst="rect">
            <a:avLst/>
          </a:prstGeom>
          <a:solidFill>
            <a:schemeClr val="bg1">
              <a:lumMod val="95000"/>
            </a:schemeClr>
          </a:solidFill>
        </p:spPr>
        <p:txBody>
          <a:bodyPr wrap="square" rtlCol="0" anchor="t">
            <a:spAutoFit/>
          </a:bodyPr>
          <a:p>
            <a:pPr algn="ctr"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chmod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用户类型</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权限字符</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文件名</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27025" y="2215515"/>
            <a:ext cx="10735310" cy="423545"/>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文件或目录的</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9</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个属性分别属于文件所有者、同组用户、其他用户这</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类用户。</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558800" y="3234055"/>
            <a:ext cx="4747895" cy="2494280"/>
          </a:xfrm>
          <a:prstGeom prst="rect">
            <a:avLst/>
          </a:prstGeom>
          <a:noFill/>
        </p:spPr>
        <p:txBody>
          <a:bodyPr wrap="square" rtlCol="0" anchor="t">
            <a:spAutoFit/>
          </a:bodyPr>
          <a:p>
            <a:pPr algn="l"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用户类型</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可以用以下字母中的一个或者它们的组合来表示需要设置权限的部分：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user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）：表示文件的所有者。</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group</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）：表示文件的所属组。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o</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others</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）：表示其他用户。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all</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）：代表所有用户，即</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u+g+o</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6096635" y="5045710"/>
            <a:ext cx="5638800" cy="1087755"/>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权限字符的含义：</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表示读权限，</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表示写权限，</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表示执行权限。最后要指明是增加（</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）还是取消（</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）权限，或是只赋予权限（</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3" name="组合 22"/>
          <p:cNvGrpSpPr/>
          <p:nvPr>
            <p:custDataLst>
              <p:tags r:id="rId1"/>
            </p:custDataLst>
          </p:nvPr>
        </p:nvGrpSpPr>
        <p:grpSpPr>
          <a:xfrm>
            <a:off x="6332220" y="4744085"/>
            <a:ext cx="5638800" cy="1516380"/>
            <a:chOff x="880" y="5093"/>
            <a:chExt cx="7477" cy="7626"/>
          </a:xfrm>
        </p:grpSpPr>
        <p:sp>
          <p:nvSpPr>
            <p:cNvPr id="24" name="矩形 23"/>
            <p:cNvSpPr/>
            <p:nvPr>
              <p:custDataLst>
                <p:tags r:id="rId2"/>
              </p:custDataLst>
            </p:nvPr>
          </p:nvSpPr>
          <p:spPr>
            <a:xfrm>
              <a:off x="880" y="5093"/>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矩形 24"/>
            <p:cNvSpPr/>
            <p:nvPr>
              <p:custDataLst>
                <p:tags r:id="rId3"/>
              </p:custDataLst>
            </p:nvPr>
          </p:nvSpPr>
          <p:spPr>
            <a:xfrm>
              <a:off x="7557" y="11919"/>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矩形 25"/>
            <p:cNvSpPr/>
            <p:nvPr>
              <p:custDataLst>
                <p:tags r:id="rId4"/>
              </p:custDataLst>
            </p:nvPr>
          </p:nvSpPr>
          <p:spPr>
            <a:xfrm>
              <a:off x="880" y="5093"/>
              <a:ext cx="7477" cy="7626"/>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7" name="矩形 26"/>
            <p:cNvSpPr/>
            <p:nvPr>
              <p:custDataLst>
                <p:tags r:id="rId5"/>
              </p:custDataLst>
            </p:nvPr>
          </p:nvSpPr>
          <p:spPr>
            <a:xfrm>
              <a:off x="1100" y="5294"/>
              <a:ext cx="7038" cy="7242"/>
            </a:xfrm>
            <a:prstGeom prst="rect">
              <a:avLst/>
            </a:prstGeom>
            <a:solidFill>
              <a:schemeClr val="lt1"/>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nvGrpSpPr>
          <p:cNvPr id="7" name="组合 6"/>
          <p:cNvGrpSpPr/>
          <p:nvPr>
            <p:custDataLst>
              <p:tags r:id="rId6"/>
            </p:custDataLst>
          </p:nvPr>
        </p:nvGrpSpPr>
        <p:grpSpPr>
          <a:xfrm>
            <a:off x="6331585" y="2822575"/>
            <a:ext cx="5664835" cy="1675765"/>
            <a:chOff x="880" y="5093"/>
            <a:chExt cx="7477" cy="7626"/>
          </a:xfrm>
        </p:grpSpPr>
        <p:sp>
          <p:nvSpPr>
            <p:cNvPr id="13" name="矩形 12"/>
            <p:cNvSpPr/>
            <p:nvPr>
              <p:custDataLst>
                <p:tags r:id="rId7"/>
              </p:custDataLst>
            </p:nvPr>
          </p:nvSpPr>
          <p:spPr>
            <a:xfrm>
              <a:off x="880" y="5093"/>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19"/>
            <p:cNvSpPr/>
            <p:nvPr>
              <p:custDataLst>
                <p:tags r:id="rId8"/>
              </p:custDataLst>
            </p:nvPr>
          </p:nvSpPr>
          <p:spPr>
            <a:xfrm>
              <a:off x="7557" y="11919"/>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1" name="矩形 20"/>
            <p:cNvSpPr/>
            <p:nvPr>
              <p:custDataLst>
                <p:tags r:id="rId9"/>
              </p:custDataLst>
            </p:nvPr>
          </p:nvSpPr>
          <p:spPr>
            <a:xfrm>
              <a:off x="880" y="5093"/>
              <a:ext cx="7477" cy="7626"/>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10"/>
              </p:custDataLst>
            </p:nvPr>
          </p:nvSpPr>
          <p:spPr>
            <a:xfrm>
              <a:off x="1100" y="5294"/>
              <a:ext cx="7038" cy="7242"/>
            </a:xfrm>
            <a:prstGeom prst="rect">
              <a:avLst/>
            </a:prstGeom>
            <a:solidFill>
              <a:schemeClr val="lt1"/>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grpSp>
        <p:nvGrpSpPr>
          <p:cNvPr id="8" name="组合 7"/>
          <p:cNvGrpSpPr/>
          <p:nvPr userDrawn="1">
            <p:custDataLst>
              <p:tags r:id="rId11"/>
            </p:custDataLst>
          </p:nvPr>
        </p:nvGrpSpPr>
        <p:grpSpPr>
          <a:xfrm>
            <a:off x="4001597" y="6045200"/>
            <a:ext cx="8190403" cy="812800"/>
            <a:chOff x="4001597" y="5613400"/>
            <a:chExt cx="8190403" cy="1244600"/>
          </a:xfrm>
        </p:grpSpPr>
        <p:sp>
          <p:nvSpPr>
            <p:cNvPr id="2" name="任意多边形: 形状 8"/>
            <p:cNvSpPr/>
            <p:nvPr>
              <p:custDataLst>
                <p:tags r:id="rId1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1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1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1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3.3</a:t>
            </a:r>
            <a:r>
              <a:rPr lang="en-US" alt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修改文件权限</a:t>
            </a:r>
            <a:endParaRPr lang="zh-CN" sz="3200"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16"/>
            </p:custDataLst>
          </p:nvPr>
        </p:nvSpPr>
        <p:spPr>
          <a:xfrm>
            <a:off x="327025" y="1055370"/>
            <a:ext cx="11277600" cy="56515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chmod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命令可以修改文件的权限。命令格式如下：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090410" y="2966720"/>
            <a:ext cx="4644390" cy="1432560"/>
          </a:xfrm>
          <a:prstGeom prst="rect">
            <a:avLst/>
          </a:prstGeom>
          <a:noFill/>
        </p:spPr>
        <p:txBody>
          <a:bodyPr wrap="square" rtlCol="0" anchor="t">
            <a:spAutoFit/>
          </a:bodyPr>
          <a:p>
            <a:pPr algn="l" fontAlgn="auto">
              <a:lnSpc>
                <a:spcPct val="12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紧跟在用户类型后面的是操作符，意义如下：</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：添加某个权限。</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：取消某个权限。</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：赋予给定权限并取消其他所有权限。</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974975" y="1529080"/>
            <a:ext cx="7009130" cy="423545"/>
          </a:xfrm>
          <a:prstGeom prst="rect">
            <a:avLst/>
          </a:prstGeom>
          <a:solidFill>
            <a:schemeClr val="bg1">
              <a:lumMod val="95000"/>
            </a:schemeClr>
          </a:solidFill>
        </p:spPr>
        <p:txBody>
          <a:bodyPr wrap="square" rtlCol="0" anchor="t">
            <a:spAutoFit/>
          </a:bodyPr>
          <a:p>
            <a:pPr algn="ctr"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chmod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用户类型</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权限字符</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文件名</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27025" y="2215515"/>
            <a:ext cx="10735310" cy="423545"/>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文件或目录的</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9</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个属性分别属于文件所有者、同组用户、其他用户这</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类用户。</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4" name="组合 13"/>
          <p:cNvGrpSpPr/>
          <p:nvPr>
            <p:custDataLst>
              <p:tags r:id="rId17"/>
            </p:custDataLst>
          </p:nvPr>
        </p:nvGrpSpPr>
        <p:grpSpPr>
          <a:xfrm>
            <a:off x="718185" y="2828925"/>
            <a:ext cx="5212080" cy="3421380"/>
            <a:chOff x="880" y="5093"/>
            <a:chExt cx="7477" cy="7626"/>
          </a:xfrm>
        </p:grpSpPr>
        <p:sp>
          <p:nvSpPr>
            <p:cNvPr id="15" name="矩形 14"/>
            <p:cNvSpPr/>
            <p:nvPr>
              <p:custDataLst>
                <p:tags r:id="rId18"/>
              </p:custDataLst>
            </p:nvPr>
          </p:nvSpPr>
          <p:spPr>
            <a:xfrm>
              <a:off x="880" y="5093"/>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矩形 15"/>
            <p:cNvSpPr/>
            <p:nvPr>
              <p:custDataLst>
                <p:tags r:id="rId19"/>
              </p:custDataLst>
            </p:nvPr>
          </p:nvSpPr>
          <p:spPr>
            <a:xfrm>
              <a:off x="7557" y="11919"/>
              <a:ext cx="800" cy="800"/>
            </a:xfrm>
            <a:prstGeom prst="rect">
              <a:avLst/>
            </a:prstGeom>
            <a:solidFill>
              <a:schemeClr val="accent1">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矩形 16"/>
            <p:cNvSpPr/>
            <p:nvPr>
              <p:custDataLst>
                <p:tags r:id="rId20"/>
              </p:custDataLst>
            </p:nvPr>
          </p:nvSpPr>
          <p:spPr>
            <a:xfrm>
              <a:off x="880" y="5093"/>
              <a:ext cx="7477" cy="7626"/>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矩形 17"/>
            <p:cNvSpPr/>
            <p:nvPr>
              <p:custDataLst>
                <p:tags r:id="rId21"/>
              </p:custDataLst>
            </p:nvPr>
          </p:nvSpPr>
          <p:spPr>
            <a:xfrm>
              <a:off x="1100" y="5294"/>
              <a:ext cx="7038" cy="7242"/>
            </a:xfrm>
            <a:prstGeom prst="rect">
              <a:avLst/>
            </a:prstGeom>
            <a:solidFill>
              <a:schemeClr val="lt1"/>
            </a:solid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9" name="Title 6"/>
          <p:cNvSpPr txBox="1"/>
          <p:nvPr>
            <p:custDataLst>
              <p:tags r:id="rId22"/>
            </p:custDataLst>
          </p:nvPr>
        </p:nvSpPr>
        <p:spPr>
          <a:xfrm>
            <a:off x="975995" y="3451860"/>
            <a:ext cx="4954270" cy="241490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lvl="0" indent="0" algn="l" fontAlgn="auto">
              <a:lnSpc>
                <a:spcPct val="130000"/>
              </a:lnSpc>
              <a:spcBef>
                <a:spcPts val="800"/>
              </a:spcBef>
              <a:spcAft>
                <a:spcPts val="0"/>
              </a:spcAft>
              <a:buSzPct val="100000"/>
              <a:buFont typeface="+mj-lt"/>
            </a:pP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用户类型</a:t>
            </a: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”可以用以下字母中的一个或者它们的组合来表示需要设置权限的部分：</a:t>
            </a:r>
            <a:endPar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marL="381000" lvl="0" indent="-381000" algn="l" fontAlgn="auto">
              <a:lnSpc>
                <a:spcPct val="100000"/>
              </a:lnSpc>
              <a:spcBef>
                <a:spcPts val="800"/>
              </a:spcBef>
              <a:spcAft>
                <a:spcPts val="800"/>
              </a:spcAft>
              <a:buClrTx/>
              <a:buSzTx/>
              <a:buFont typeface="Wingdings" panose="05000000000000000000" charset="0"/>
              <a:buChar char="l"/>
            </a:pP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u（user）：表示文件的所有者。</a:t>
            </a:r>
            <a:endParaRPr lang="en-US"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marL="381000" lvl="0" indent="-381000" algn="l" fontAlgn="auto">
              <a:lnSpc>
                <a:spcPct val="100000"/>
              </a:lnSpc>
              <a:spcBef>
                <a:spcPts val="800"/>
              </a:spcBef>
              <a:spcAft>
                <a:spcPts val="800"/>
              </a:spcAft>
              <a:buClrTx/>
              <a:buSzTx/>
              <a:buFont typeface="Wingdings" panose="05000000000000000000" charset="0"/>
              <a:buChar char="l"/>
            </a:pP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g（group）：表示文件的所属组。</a:t>
            </a:r>
            <a:endParaRPr lang="en-US"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marL="381000" lvl="0" indent="-381000" algn="l" fontAlgn="auto">
              <a:lnSpc>
                <a:spcPct val="100000"/>
              </a:lnSpc>
              <a:spcBef>
                <a:spcPts val="800"/>
              </a:spcBef>
              <a:spcAft>
                <a:spcPts val="800"/>
              </a:spcAft>
              <a:buClrTx/>
              <a:buSzTx/>
              <a:buFont typeface="Wingdings" panose="05000000000000000000" charset="0"/>
              <a:buChar char="l"/>
            </a:pP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o（others）：表示其他用户。</a:t>
            </a:r>
            <a:endParaRPr lang="en-US"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a:p>
            <a:pPr marL="381000" lvl="0" indent="-381000" algn="l" fontAlgn="auto">
              <a:lnSpc>
                <a:spcPct val="100000"/>
              </a:lnSpc>
              <a:spcBef>
                <a:spcPts val="800"/>
              </a:spcBef>
              <a:spcAft>
                <a:spcPts val="800"/>
              </a:spcAft>
              <a:buClrTx/>
              <a:buSzTx/>
              <a:buFont typeface="Wingdings" panose="05000000000000000000" charset="0"/>
              <a:buChar char="l"/>
            </a:pPr>
            <a:r>
              <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rPr>
              <a:t>a（all）：代表所有用户，即u+g+o。</a:t>
            </a:r>
            <a:endParaRPr lang="zh-CN" altLang="en-US" sz="1600" spc="160" dirty="0">
              <a:ln w="3175">
                <a:noFill/>
                <a:prstDash val="dash"/>
              </a:ln>
              <a:solidFill>
                <a:srgbClr val="000000"/>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6593205" y="5015230"/>
            <a:ext cx="5001260" cy="975995"/>
          </a:xfrm>
          <a:prstGeom prst="rect">
            <a:avLst/>
          </a:prstGeom>
          <a:noFill/>
        </p:spPr>
        <p:txBody>
          <a:bodyPr wrap="square" rtlCol="0" anchor="t">
            <a:spAutoFit/>
          </a:bodyPr>
          <a:p>
            <a:pPr algn="l" fontAlgn="auto">
              <a:lnSpc>
                <a:spcPct val="120000"/>
              </a:lnSpc>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权限字符的含义：</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表示读权限，</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表示写权限，</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表示执行权限。最后要指明是增加（</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）还是取消（</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）权限，或是只赋予权限（</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23"/>
    </p:custData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4001597" y="6045200"/>
            <a:ext cx="8190403" cy="812800"/>
            <a:chOff x="4001597" y="5613400"/>
            <a:chExt cx="8190403" cy="1244600"/>
          </a:xfrm>
        </p:grpSpPr>
        <p:sp>
          <p:nvSpPr>
            <p:cNvPr id="1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3" name="等腰三角形 12"/>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微软雅黑" panose="020B0503020204020204" charset="-122"/>
              </a:rPr>
              <a:t>示例</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cxnSp>
        <p:nvCxnSpPr>
          <p:cNvPr id="4" name="直接连接符 3"/>
          <p:cNvCxnSpPr/>
          <p:nvPr>
            <p:custDataLst>
              <p:tags r:id="rId6"/>
            </p:custDataLst>
          </p:nvPr>
        </p:nvCxnSpPr>
        <p:spPr>
          <a:xfrm>
            <a:off x="962640" y="2014025"/>
            <a:ext cx="0" cy="2148344"/>
          </a:xfrm>
          <a:prstGeom prst="line">
            <a:avLst/>
          </a:prstGeom>
          <a:ln w="19050">
            <a:solidFill>
              <a:schemeClr val="lt1">
                <a:lumMod val="85000"/>
              </a:schemeClr>
            </a:solidFill>
          </a:ln>
        </p:spPr>
        <p:style>
          <a:lnRef idx="1">
            <a:schemeClr val="accent1"/>
          </a:lnRef>
          <a:fillRef idx="0">
            <a:schemeClr val="accent1"/>
          </a:fillRef>
          <a:effectRef idx="0">
            <a:schemeClr val="accent1"/>
          </a:effectRef>
          <a:fontRef idx="minor">
            <a:schemeClr val="tx1"/>
          </a:fontRef>
        </p:style>
      </p:cxnSp>
      <p:sp>
        <p:nvSpPr>
          <p:cNvPr id="5" name="六边形 4"/>
          <p:cNvSpPr/>
          <p:nvPr>
            <p:custDataLst>
              <p:tags r:id="rId7"/>
            </p:custDataLst>
          </p:nvPr>
        </p:nvSpPr>
        <p:spPr>
          <a:xfrm>
            <a:off x="646436" y="1486986"/>
            <a:ext cx="617225" cy="532091"/>
          </a:xfrm>
          <a:prstGeom prst="hexagon">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6" name="文本框 58"/>
          <p:cNvSpPr txBox="1"/>
          <p:nvPr>
            <p:custDataLst>
              <p:tags r:id="rId8"/>
            </p:custDataLst>
          </p:nvPr>
        </p:nvSpPr>
        <p:spPr>
          <a:xfrm>
            <a:off x="705803" y="1550014"/>
            <a:ext cx="557858" cy="420092"/>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pc="300" dirty="0">
                <a:solidFill>
                  <a:schemeClr val="lt1"/>
                </a:solidFill>
                <a:latin typeface="微软雅黑" panose="020B0503020204020204" charset="-122"/>
                <a:ea typeface="微软雅黑" panose="020B0503020204020204" charset="-122"/>
              </a:rPr>
              <a:t>01</a:t>
            </a:r>
            <a:endParaRPr lang="en-US" altLang="zh-CN" spc="300" dirty="0">
              <a:solidFill>
                <a:schemeClr val="lt1"/>
              </a:solidFill>
              <a:latin typeface="微软雅黑" panose="020B0503020204020204" charset="-122"/>
              <a:ea typeface="微软雅黑" panose="020B0503020204020204" charset="-122"/>
            </a:endParaRPr>
          </a:p>
        </p:txBody>
      </p:sp>
      <p:sp>
        <p:nvSpPr>
          <p:cNvPr id="2" name="六边形 1"/>
          <p:cNvSpPr/>
          <p:nvPr>
            <p:custDataLst>
              <p:tags r:id="rId9"/>
            </p:custDataLst>
          </p:nvPr>
        </p:nvSpPr>
        <p:spPr>
          <a:xfrm>
            <a:off x="646436" y="3630278"/>
            <a:ext cx="617225" cy="532091"/>
          </a:xfrm>
          <a:prstGeom prst="hexagon">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58"/>
          <p:cNvSpPr txBox="1"/>
          <p:nvPr>
            <p:custDataLst>
              <p:tags r:id="rId10"/>
            </p:custDataLst>
          </p:nvPr>
        </p:nvSpPr>
        <p:spPr>
          <a:xfrm>
            <a:off x="705803" y="3693305"/>
            <a:ext cx="557858" cy="420092"/>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pc="300" dirty="0">
                <a:solidFill>
                  <a:schemeClr val="lt1"/>
                </a:solidFill>
                <a:latin typeface="微软雅黑" panose="020B0503020204020204" charset="-122"/>
                <a:ea typeface="微软雅黑" panose="020B0503020204020204" charset="-122"/>
              </a:rPr>
              <a:t>02</a:t>
            </a:r>
            <a:endParaRPr lang="en-US" altLang="zh-CN" spc="300" dirty="0">
              <a:solidFill>
                <a:schemeClr val="lt1"/>
              </a:solidFill>
              <a:latin typeface="微软雅黑" panose="020B0503020204020204" charset="-122"/>
              <a:ea typeface="微软雅黑" panose="020B0503020204020204" charset="-122"/>
            </a:endParaRPr>
          </a:p>
        </p:txBody>
      </p:sp>
      <p:sp>
        <p:nvSpPr>
          <p:cNvPr id="15" name="文本框 60"/>
          <p:cNvSpPr txBox="1"/>
          <p:nvPr>
            <p:custDataLst>
              <p:tags r:id="rId11"/>
            </p:custDataLst>
          </p:nvPr>
        </p:nvSpPr>
        <p:spPr>
          <a:xfrm>
            <a:off x="1520190" y="2218690"/>
            <a:ext cx="10214610" cy="10617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kern="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[root@localhost ~]# chmod -R a+rw- class</a:t>
            </a:r>
            <a:endParaRPr lang="zh-CN" altLang="en-US" sz="2000" kern="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algn="l">
              <a:lnSpc>
                <a:spcPct val="130000"/>
              </a:lnSpc>
            </a:pPr>
            <a:r>
              <a:rPr lang="zh-CN" altLang="en-US" sz="2000" kern="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-R：同时设置子目录的权限。</a:t>
            </a:r>
            <a:endParaRPr lang="zh-CN" altLang="en-US" sz="2000" kern="0" spc="150" dirty="0">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 name="文本框 61"/>
          <p:cNvSpPr txBox="1"/>
          <p:nvPr>
            <p:custDataLst>
              <p:tags r:id="rId12"/>
            </p:custDataLst>
          </p:nvPr>
        </p:nvSpPr>
        <p:spPr>
          <a:xfrm>
            <a:off x="1520190" y="1407795"/>
            <a:ext cx="10214610" cy="6724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000" spc="300" dirty="0">
                <a:solidFill>
                  <a:schemeClr val="accent1"/>
                </a:solidFill>
                <a:latin typeface="汉仪旗黑-85S" panose="00020600040101010101" charset="-128"/>
                <a:ea typeface="汉仪旗黑-85S" panose="00020600040101010101" charset="-128"/>
                <a:cs typeface="汉仪旗黑-85S" panose="00020600040101010101" charset="-128"/>
              </a:rPr>
              <a:t>将目录class 及其下面的所有子目录和文件的权限改为所有用户对其都有读、写权限。</a:t>
            </a:r>
            <a:endParaRPr lang="zh-CN" altLang="en-US" sz="2000" spc="300" dirty="0">
              <a:solidFill>
                <a:schemeClr val="accent1"/>
              </a:solidFill>
              <a:latin typeface="汉仪旗黑-85S" panose="00020600040101010101" charset="-128"/>
              <a:ea typeface="汉仪旗黑-85S" panose="00020600040101010101" charset="-128"/>
              <a:cs typeface="汉仪旗黑-85S" panose="00020600040101010101" charset="-128"/>
            </a:endParaRPr>
          </a:p>
        </p:txBody>
      </p:sp>
      <p:sp>
        <p:nvSpPr>
          <p:cNvPr id="19" name="文本框 60"/>
          <p:cNvSpPr txBox="1"/>
          <p:nvPr>
            <p:custDataLst>
              <p:tags r:id="rId13"/>
            </p:custDataLst>
          </p:nvPr>
        </p:nvSpPr>
        <p:spPr>
          <a:xfrm>
            <a:off x="1520190" y="4535170"/>
            <a:ext cx="10214610" cy="1061720"/>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2000" kern="0"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rPr>
              <a:t>[root@localhost ~] #chmod go+w file.txt</a:t>
            </a:r>
            <a:endParaRPr lang="zh-CN" altLang="en-US" sz="2000" kern="0" spc="150" dirty="0">
              <a:solidFill>
                <a:schemeClr val="dk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0" name="文本框 61"/>
          <p:cNvSpPr txBox="1"/>
          <p:nvPr>
            <p:custDataLst>
              <p:tags r:id="rId14"/>
            </p:custDataLst>
          </p:nvPr>
        </p:nvSpPr>
        <p:spPr>
          <a:xfrm>
            <a:off x="1520190" y="3529330"/>
            <a:ext cx="10214610" cy="6724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spc="300" dirty="0">
                <a:solidFill>
                  <a:schemeClr val="accent2"/>
                </a:solidFill>
                <a:latin typeface="汉仪旗黑-85S" panose="00020600040101010101" charset="-128"/>
                <a:ea typeface="汉仪旗黑-85S" panose="00020600040101010101" charset="-128"/>
                <a:cs typeface="汉仪旗黑-85S" panose="00020600040101010101" charset="-128"/>
              </a:rPr>
              <a:t>file.txt文件的权限是rw-r—r--，编写指令实现允许同组用户和其他用户也具有修改权限。</a:t>
            </a:r>
            <a:endParaRPr lang="zh-CN" altLang="en-US" sz="2000" spc="300" dirty="0">
              <a:solidFill>
                <a:schemeClr val="accent2"/>
              </a:solidFill>
              <a:latin typeface="汉仪旗黑-85S" panose="00020600040101010101" charset="-128"/>
              <a:ea typeface="汉仪旗黑-85S" panose="00020600040101010101" charset="-128"/>
              <a:cs typeface="汉仪旗黑-85S" panose="00020600040101010101" charset="-128"/>
            </a:endParaRPr>
          </a:p>
        </p:txBody>
      </p:sp>
    </p:spTree>
    <p:custDataLst>
      <p:tags r:id="rId15"/>
    </p:custData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sym typeface="微软雅黑" panose="020B0503020204020204" charset="-122"/>
              </a:rPr>
              <a:t>示例</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4" name="Title 6"/>
          <p:cNvSpPr txBox="1"/>
          <p:nvPr>
            <p:custDataLst>
              <p:tags r:id="rId6"/>
            </p:custDataLst>
          </p:nvPr>
        </p:nvSpPr>
        <p:spPr>
          <a:xfrm>
            <a:off x="1689735" y="2019300"/>
            <a:ext cx="8382635" cy="4438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使用数字设置权限的格式：</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7" name="六边形 6"/>
          <p:cNvSpPr/>
          <p:nvPr>
            <p:custDataLst>
              <p:tags r:id="rId7"/>
            </p:custDataLst>
          </p:nvPr>
        </p:nvSpPr>
        <p:spPr>
          <a:xfrm>
            <a:off x="646436" y="1486986"/>
            <a:ext cx="617225" cy="532091"/>
          </a:xfrm>
          <a:prstGeom prst="hexagon">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文本框 58"/>
          <p:cNvSpPr txBox="1"/>
          <p:nvPr>
            <p:custDataLst>
              <p:tags r:id="rId8"/>
            </p:custDataLst>
          </p:nvPr>
        </p:nvSpPr>
        <p:spPr>
          <a:xfrm>
            <a:off x="705803" y="1550014"/>
            <a:ext cx="557858" cy="420092"/>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pc="300" dirty="0">
                <a:solidFill>
                  <a:schemeClr val="lt1"/>
                </a:solidFill>
                <a:latin typeface="微软雅黑" panose="020B0503020204020204" charset="-122"/>
                <a:ea typeface="微软雅黑" panose="020B0503020204020204" charset="-122"/>
              </a:rPr>
              <a:t>03</a:t>
            </a:r>
            <a:endParaRPr lang="en-US" altLang="zh-CN" spc="300" dirty="0">
              <a:solidFill>
                <a:schemeClr val="lt1"/>
              </a:solidFill>
              <a:latin typeface="微软雅黑" panose="020B0503020204020204" charset="-122"/>
              <a:ea typeface="微软雅黑" panose="020B0503020204020204" charset="-122"/>
            </a:endParaRPr>
          </a:p>
        </p:txBody>
      </p:sp>
      <p:sp>
        <p:nvSpPr>
          <p:cNvPr id="18" name="文本框 17"/>
          <p:cNvSpPr txBox="1"/>
          <p:nvPr/>
        </p:nvSpPr>
        <p:spPr>
          <a:xfrm>
            <a:off x="1467485" y="1550035"/>
            <a:ext cx="6096000" cy="398780"/>
          </a:xfrm>
          <a:prstGeom prst="rect">
            <a:avLst/>
          </a:prstGeom>
          <a:noFill/>
        </p:spPr>
        <p:txBody>
          <a:bodyPr wrap="square" rtlCol="0" anchor="t">
            <a:spAutoFit/>
          </a:bodyPr>
          <a:p>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使用数字设置权限。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22655" y="3532505"/>
            <a:ext cx="10975975" cy="2321560"/>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由于3类用户的这9个属性是每3个一组的，因此可以使用数字来代表各个属性，各属性的对照如下：</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r：对应数值4。</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w：对应数值2。</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x：对应数值1。</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－：对应数值0。</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Aft>
                <a:spcPts val="800"/>
              </a:spcAft>
              <a:buFont typeface="Wingdings" panose="05000000000000000000" charset="0"/>
              <a:buNone/>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同类用户权限组合可以是数字的相加。</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3352165" y="2580640"/>
            <a:ext cx="6096000" cy="368300"/>
          </a:xfrm>
          <a:prstGeom prst="rect">
            <a:avLst/>
          </a:prstGeom>
          <a:solidFill>
            <a:schemeClr val="bg1">
              <a:lumMod val="95000"/>
            </a:schemeClr>
          </a:solidFill>
        </p:spPr>
        <p:txBody>
          <a:bodyPr wrap="square" rtlCol="0" anchor="t">
            <a:spAutoFit/>
          </a:bodyPr>
          <a:p>
            <a:pPr algn="ct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chmod [数字组合] 文件名</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3.4</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更改文件或目录的所有者</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14680" y="1367790"/>
            <a:ext cx="11120755" cy="1473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中，可以使用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chown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命令更改文件或目录的所有者（</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Owner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）和所属组（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Group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。只有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用户可以更改文件的所有者。只有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用户或文件所有者可以更改文件的组。如果是文件所有者但不是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用户，则只能将组更改为当前用户所在组。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34110" y="2844800"/>
            <a:ext cx="10692130" cy="423545"/>
          </a:xfrm>
          <a:prstGeom prst="rect">
            <a:avLst/>
          </a:prstGeom>
          <a:noFill/>
        </p:spPr>
        <p:txBody>
          <a:bodyPr wrap="square" rtlCol="0" anchor="t">
            <a:spAutoFit/>
          </a:bodyPr>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该命令格式如下：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243455" y="3383915"/>
            <a:ext cx="7704455" cy="423545"/>
          </a:xfrm>
          <a:prstGeom prst="rect">
            <a:avLst/>
          </a:prstGeom>
          <a:solidFill>
            <a:schemeClr val="bg1">
              <a:lumMod val="95000"/>
            </a:schemeClr>
          </a:solidFill>
        </p:spPr>
        <p:txBody>
          <a:bodyPr wrap="square" rtlCol="0" anchor="t">
            <a:spAutoFit/>
          </a:bodyPr>
          <a:p>
            <a:pPr algn="ctr" fontAlgn="auto">
              <a:lnSpc>
                <a:spcPct val="12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chown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新所有者</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新所属组</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文件或目录</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87755" y="4568190"/>
            <a:ext cx="10738485" cy="1292860"/>
          </a:xfrm>
          <a:prstGeom prst="rect">
            <a:avLst/>
          </a:prstGeom>
          <a:noFill/>
        </p:spPr>
        <p:txBody>
          <a:bodyPr wrap="square" rtlCol="0" anchor="t">
            <a:spAutoFit/>
          </a:bodyPr>
          <a:p>
            <a:pPr marL="285750" indent="-285750" algn="l" fontAlgn="auto">
              <a:lnSpc>
                <a:spcPct val="12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新所有者：用户名（如</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）或用户</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ID</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UID</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2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新所属组：组名（如</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www-data</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）或组</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ID</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GID</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），用冒号</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 </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分隔（可省略组，仅更改所有者）。</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20000"/>
              </a:lnSpc>
              <a:spcAft>
                <a:spcPts val="800"/>
              </a:spcAft>
              <a:buFont typeface="Wingdings" panose="05000000000000000000" charset="0"/>
              <a:buChar char="l"/>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选项：常用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（递归更改目录及其内容）、</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（显示详细信息）等。</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4001597" y="6045200"/>
            <a:ext cx="8190403" cy="812800"/>
            <a:chOff x="4001597" y="5613400"/>
            <a:chExt cx="8190403" cy="1244600"/>
          </a:xfrm>
        </p:grpSpPr>
        <p:sp>
          <p:nvSpPr>
            <p:cNvPr id="1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6" name="等腰三角形 15"/>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微软雅黑" panose="020B0503020204020204" charset="-122"/>
              </a:rPr>
              <a:t>示例</a:t>
            </a:r>
            <a:endParaRPr lang="zh-CN" sz="3200"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4" name="圆角矩形 3"/>
          <p:cNvSpPr/>
          <p:nvPr>
            <p:custDataLst>
              <p:tags r:id="rId6"/>
            </p:custDataLst>
          </p:nvPr>
        </p:nvSpPr>
        <p:spPr>
          <a:xfrm>
            <a:off x="1924968" y="2049424"/>
            <a:ext cx="1147420" cy="1147420"/>
          </a:xfrm>
          <a:prstGeom prst="roundRect">
            <a:avLst>
              <a:gd name="adj" fmla="val 9711"/>
            </a:avLst>
          </a:prstGeom>
          <a:noFill/>
          <a:ln w="107950" cap="flat">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custDataLst>
              <p:tags r:id="rId7"/>
            </p:custDataLst>
          </p:nvPr>
        </p:nvSpPr>
        <p:spPr>
          <a:xfrm>
            <a:off x="1302771" y="1678698"/>
            <a:ext cx="1438318" cy="1231286"/>
          </a:xfrm>
          <a:prstGeom prst="rect">
            <a:avLst/>
          </a:prstGeom>
          <a:solidFill>
            <a:schemeClr val="lt1"/>
          </a:solidFill>
        </p:spPr>
        <p:txBody>
          <a:bodyPr wrap="square" tIns="0" bIns="0" rtlCol="0">
            <a:normAutofit/>
          </a:bodyPr>
          <a:p>
            <a:pPr algn="ctr">
              <a:lnSpc>
                <a:spcPct val="120000"/>
              </a:lnSpc>
            </a:pPr>
            <a:r>
              <a:rPr lang="en-US" altLang="zh-CN" sz="5400" b="1" dirty="0">
                <a:solidFill>
                  <a:schemeClr val="accent1"/>
                </a:solidFill>
                <a:latin typeface="微软雅黑" panose="020B0503020204020204" charset="-122"/>
                <a:ea typeface="微软雅黑" panose="020B0503020204020204" charset="-122"/>
                <a:sym typeface="Arial" panose="020B0604020202020204" pitchFamily="34" charset="0"/>
              </a:rPr>
              <a:t>01</a:t>
            </a:r>
            <a:endParaRPr lang="en-US" altLang="zh-CN" sz="54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custDataLst>
              <p:tags r:id="rId8"/>
            </p:custDataLst>
          </p:nvPr>
        </p:nvSpPr>
        <p:spPr>
          <a:xfrm>
            <a:off x="3363173" y="2563717"/>
            <a:ext cx="7525941" cy="1043901"/>
          </a:xfrm>
          <a:prstGeom prst="rect">
            <a:avLst/>
          </a:prstGeom>
          <a:noFill/>
        </p:spPr>
        <p:txBody>
          <a:bodyPr wrap="square" lIns="91440" tIns="45720" rIns="91440" bIns="45720" rtlCol="0">
            <a:normAutofit/>
          </a:bodyPr>
          <a:p>
            <a:pPr algn="l">
              <a:lnSpc>
                <a:spcPct val="120000"/>
              </a:lnSpc>
            </a:pPr>
            <a:r>
              <a:rPr lang="zh-CN" altLang="en-US" sz="1600" spc="150" dirty="0">
                <a:solidFill>
                  <a:schemeClr val="dk1"/>
                </a:solidFill>
                <a:uFillTx/>
                <a:latin typeface="微软雅黑" panose="020B0503020204020204" charset="-122"/>
                <a:ea typeface="微软雅黑" panose="020B0503020204020204" charset="-122"/>
                <a:sym typeface="Arial" panose="020B0604020202020204" pitchFamily="34" charset="0"/>
              </a:rPr>
              <a:t>[root@localhost ~]# chown user1: user1 file1.txt</a:t>
            </a:r>
            <a:endParaRPr lang="zh-CN" altLang="en-US" sz="1600" spc="150" dirty="0">
              <a:solidFill>
                <a:schemeClr val="dk1"/>
              </a:solidFill>
              <a:uFillTx/>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custDataLst>
              <p:tags r:id="rId9"/>
            </p:custDataLst>
          </p:nvPr>
        </p:nvSpPr>
        <p:spPr>
          <a:xfrm>
            <a:off x="3363288" y="1741809"/>
            <a:ext cx="7525941" cy="768757"/>
          </a:xfrm>
          <a:prstGeom prst="rect">
            <a:avLst/>
          </a:prstGeom>
          <a:noFill/>
        </p:spPr>
        <p:txBody>
          <a:bodyPr wrap="square" lIns="91440" tIns="45720" rIns="91440" bIns="45720" rtlCol="0" anchor="ctr" anchorCtr="0">
            <a:normAutofit/>
          </a:bodyPr>
          <a:p>
            <a:pPr>
              <a:lnSpc>
                <a:spcPct val="120000"/>
              </a:lnSpc>
            </a:pPr>
            <a:r>
              <a:rPr lang="zh-CN" altLang="en-US" sz="2000" b="1" spc="300">
                <a:solidFill>
                  <a:schemeClr val="accent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rPr>
              <a:t>将file1.txt文件的所有者修改为user1。</a:t>
            </a:r>
            <a:endParaRPr lang="zh-CN" altLang="en-US" sz="2000" b="1" spc="300">
              <a:solidFill>
                <a:schemeClr val="accent1"/>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endParaRPr>
          </a:p>
        </p:txBody>
      </p:sp>
      <p:sp>
        <p:nvSpPr>
          <p:cNvPr id="8" name="圆角矩形 7"/>
          <p:cNvSpPr/>
          <p:nvPr>
            <p:custDataLst>
              <p:tags r:id="rId10"/>
            </p:custDataLst>
          </p:nvPr>
        </p:nvSpPr>
        <p:spPr>
          <a:xfrm>
            <a:off x="1924968" y="4522035"/>
            <a:ext cx="1147420" cy="1147420"/>
          </a:xfrm>
          <a:prstGeom prst="roundRect">
            <a:avLst>
              <a:gd name="adj" fmla="val 9711"/>
            </a:avLst>
          </a:prstGeom>
          <a:noFill/>
          <a:ln w="107950" cap="flat">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charset="-122"/>
              <a:ea typeface="微软雅黑" panose="020B0503020204020204" charset="-122"/>
              <a:sym typeface="Arial" panose="020B0604020202020204" pitchFamily="34" charset="0"/>
            </a:endParaRPr>
          </a:p>
        </p:txBody>
      </p:sp>
      <p:sp>
        <p:nvSpPr>
          <p:cNvPr id="2" name="文本框 1"/>
          <p:cNvSpPr txBox="1"/>
          <p:nvPr>
            <p:custDataLst>
              <p:tags r:id="rId11"/>
            </p:custDataLst>
          </p:nvPr>
        </p:nvSpPr>
        <p:spPr>
          <a:xfrm>
            <a:off x="1302771" y="4151310"/>
            <a:ext cx="1438318" cy="1231286"/>
          </a:xfrm>
          <a:prstGeom prst="rect">
            <a:avLst/>
          </a:prstGeom>
          <a:solidFill>
            <a:schemeClr val="lt1"/>
          </a:solidFill>
        </p:spPr>
        <p:txBody>
          <a:bodyPr wrap="square" tIns="0" bIns="0" rtlCol="0">
            <a:normAutofit/>
          </a:bodyPr>
          <a:p>
            <a:pPr algn="ctr">
              <a:lnSpc>
                <a:spcPct val="120000"/>
              </a:lnSpc>
            </a:pPr>
            <a:r>
              <a:rPr lang="en-US" altLang="zh-CN" sz="5400" b="1" dirty="0">
                <a:solidFill>
                  <a:schemeClr val="accent2"/>
                </a:solidFill>
                <a:latin typeface="微软雅黑" panose="020B0503020204020204" charset="-122"/>
                <a:ea typeface="微软雅黑" panose="020B0503020204020204" charset="-122"/>
                <a:sym typeface="Arial" panose="020B0604020202020204" pitchFamily="34" charset="0"/>
              </a:rPr>
              <a:t>02</a:t>
            </a:r>
            <a:endParaRPr lang="en-US" altLang="zh-CN" sz="5400" b="1" dirty="0">
              <a:solidFill>
                <a:schemeClr val="accent2"/>
              </a:solidFill>
              <a:latin typeface="微软雅黑" panose="020B0503020204020204" charset="-122"/>
              <a:ea typeface="微软雅黑" panose="020B0503020204020204" charset="-122"/>
              <a:sym typeface="Arial" panose="020B0604020202020204" pitchFamily="34" charset="0"/>
            </a:endParaRPr>
          </a:p>
        </p:txBody>
      </p:sp>
      <p:sp>
        <p:nvSpPr>
          <p:cNvPr id="10" name="文本框 9"/>
          <p:cNvSpPr txBox="1"/>
          <p:nvPr>
            <p:custDataLst>
              <p:tags r:id="rId12"/>
            </p:custDataLst>
          </p:nvPr>
        </p:nvSpPr>
        <p:spPr>
          <a:xfrm>
            <a:off x="3363173" y="5036068"/>
            <a:ext cx="7525941" cy="1056863"/>
          </a:xfrm>
          <a:prstGeom prst="rect">
            <a:avLst/>
          </a:prstGeom>
          <a:noFill/>
        </p:spPr>
        <p:txBody>
          <a:bodyPr wrap="square" lIns="91440" tIns="45720" rIns="91440" bIns="45720" rtlCol="0">
            <a:normAutofit/>
          </a:bodyPr>
          <a:p>
            <a:pPr algn="l">
              <a:lnSpc>
                <a:spcPct val="120000"/>
              </a:lnSpc>
            </a:pPr>
            <a:r>
              <a:rPr lang="zh-CN" altLang="en-US" sz="1600" spc="150">
                <a:solidFill>
                  <a:schemeClr val="dk1"/>
                </a:solidFill>
                <a:uFillTx/>
                <a:latin typeface="微软雅黑" panose="020B0503020204020204" charset="-122"/>
                <a:ea typeface="微软雅黑" panose="020B0503020204020204" charset="-122"/>
                <a:sym typeface="Arial" panose="020B0604020202020204" pitchFamily="34" charset="0"/>
              </a:rPr>
              <a:t>[root@localhost ~] # chown -R syslog:adm /var/log</a:t>
            </a:r>
            <a:endParaRPr lang="zh-CN" altLang="en-US" sz="1600" spc="150">
              <a:solidFill>
                <a:schemeClr val="dk1"/>
              </a:solidFill>
              <a:uFillTx/>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custDataLst>
              <p:tags r:id="rId13"/>
            </p:custDataLst>
          </p:nvPr>
        </p:nvSpPr>
        <p:spPr>
          <a:xfrm>
            <a:off x="3363595" y="4214495"/>
            <a:ext cx="8076565" cy="768985"/>
          </a:xfrm>
          <a:prstGeom prst="rect">
            <a:avLst/>
          </a:prstGeom>
          <a:noFill/>
        </p:spPr>
        <p:txBody>
          <a:bodyPr wrap="square" lIns="91440" tIns="45720" rIns="91440" bIns="45720" rtlCol="0" anchor="ctr" anchorCtr="0">
            <a:normAutofit lnSpcReduction="20000"/>
          </a:bodyPr>
          <a:p>
            <a:pPr algn="l">
              <a:lnSpc>
                <a:spcPct val="120000"/>
              </a:lnSpc>
            </a:pPr>
            <a:r>
              <a:rPr lang="zh-CN" altLang="en-US" sz="2000" b="1" spc="300">
                <a:solidFill>
                  <a:schemeClr val="accent2"/>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rPr>
              <a:t>将 /var/log 目录的所有权交给 syslog 用户和 adm 组：</a:t>
            </a:r>
            <a:endParaRPr lang="zh-CN" altLang="en-US" sz="2000" b="1" spc="300">
              <a:solidFill>
                <a:schemeClr val="accent2"/>
              </a:solidFill>
              <a:latin typeface="汉仪旗黑-85S" panose="00020600040101010101" charset="-128"/>
              <a:ea typeface="汉仪旗黑-85S" panose="00020600040101010101" charset="-128"/>
              <a:cs typeface="汉仪旗黑-85S" panose="00020600040101010101" charset="-128"/>
              <a:sym typeface="Arial" panose="020B0604020202020204" pitchFamily="34" charset="0"/>
            </a:endParaRPr>
          </a:p>
        </p:txBody>
      </p:sp>
    </p:spTree>
    <p:custDataLst>
      <p:tags r:id="rId14"/>
    </p:custData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3.5</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更改文件或目录的所属组</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457200" y="1269365"/>
            <a:ext cx="11277600" cy="54070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中，更改文件或目录的所属组（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Group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）可以通过</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chgrp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命令实现。只有文件所有者和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用户才可以使用该命令。同时改变文件所有者和文件所属的组时，用户名和用户组名由冒号分开。在文件名中可以包含通配符。命令格式：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ctr" fontAlgn="auto">
              <a:lnSpc>
                <a:spcPct val="100000"/>
              </a:lnSpc>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chgrp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新组名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新组名：可以是组数据库中的组名或数字形式的组标识（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GID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文件或目录：指定需要更改组所有权的文件或目录，可同时指定多个文件或使用通配符。</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00000"/>
              </a:lnSpc>
              <a:spcAft>
                <a:spcPts val="800"/>
              </a:spcAft>
              <a:buFont typeface="Wingdings" panose="05000000000000000000" charset="0"/>
              <a:buChar char="l"/>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选项参数：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：当发生改变时输出调试信息。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：不显示错误信息。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：处理指定目录以及其子目录下的所有文件。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：运行时显示详细的处理信息。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--dereference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：作用于符号链接的指向，而不是符号链接本身。</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lvl="1" algn="l" fontAlgn="auto">
              <a:lnSpc>
                <a:spcPct val="100000"/>
              </a:lnSpc>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--no-dereference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：作用于符号链接本身。</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fontScale="90000"/>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3.6</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 </a:t>
            </a:r>
            <a:r>
              <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设置默认权限</a:t>
            </a:r>
            <a:endParaRPr 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544195" y="1374140"/>
            <a:ext cx="11278235" cy="477901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新建文件或者目录的默认权限是通过</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umask</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命令来设置的。在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系统中，新建文件的权限由系统默认权限和默认权限掩码共同确定，它等于系统默认权限减去默认权限掩码。</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系统中目录的默认权限是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777</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，文件的默认权限是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666</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Bef>
                <a:spcPts val="0"/>
              </a:spcBef>
              <a:spcAft>
                <a:spcPts val="800"/>
              </a:spcAft>
              <a:buFont typeface="Wingdings" panose="05000000000000000000" charset="0"/>
              <a:buChar char="l"/>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文件：</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666</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rw-rw-rw-</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，即所有者和组及其他用户均有读写权限，无执行权限）。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50000"/>
              </a:lnSpc>
              <a:spcBef>
                <a:spcPts val="0"/>
              </a:spcBef>
              <a:spcAft>
                <a:spcPts val="800"/>
              </a:spcAft>
              <a:buFont typeface="Wingdings" panose="05000000000000000000" charset="0"/>
              <a:buChar char="l"/>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777</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rwxrwxrwx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，即所有者和组及其他用户均有读、写、执行权限）。</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当创建文件时，文件的权限就设置为创建程序请求的任何权限去掉</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umask</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屏蔽的权限。</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umask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是一个掩码值，用于屏蔽系统默认权限中的某些位。</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最终权限</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系统默认权限</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&amp; (~umask)</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50000"/>
              </a:lnSpc>
              <a:spcBef>
                <a:spcPts val="0"/>
              </a:spcBef>
              <a:spcAft>
                <a:spcPts val="800"/>
              </a:spcAft>
            </a:pPr>
            <a:r>
              <a:rPr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&amp;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表示按位与，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表示按位取反</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5890" y="3801110"/>
            <a:ext cx="1025652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6.1 </a:t>
            </a:r>
            <a:r>
              <a:rPr lang="zh-CN" altLang="en-US" sz="3800" b="1" i="0" spc="220">
                <a:solidFill>
                  <a:schemeClr val="accent1"/>
                </a:solidFill>
                <a:latin typeface="Arial" panose="020B0604020202020204" pitchFamily="34" charset="0"/>
                <a:ea typeface="微软雅黑" panose="020B0503020204020204" charset="-122"/>
              </a:rPr>
              <a:t>了解</a:t>
            </a:r>
            <a:r>
              <a:rPr lang="en-US" altLang="zh-CN" sz="3800" b="1" i="0" spc="220">
                <a:solidFill>
                  <a:schemeClr val="accent1"/>
                </a:solidFill>
                <a:latin typeface="Arial" panose="020B0604020202020204" pitchFamily="34" charset="0"/>
                <a:ea typeface="微软雅黑" panose="020B0503020204020204" charset="-122"/>
              </a:rPr>
              <a:t>Linux</a:t>
            </a:r>
            <a:r>
              <a:rPr lang="zh-CN" altLang="en-US" sz="3800" b="1" i="0" spc="220">
                <a:solidFill>
                  <a:schemeClr val="accent1"/>
                </a:solidFill>
                <a:latin typeface="Arial" panose="020B0604020202020204" pitchFamily="34" charset="0"/>
                <a:ea typeface="微软雅黑" panose="020B0503020204020204" charset="-122"/>
              </a:rPr>
              <a:t>文件系统</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01</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5890" y="3801110"/>
            <a:ext cx="1025652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en-US" altLang="zh-CN" sz="3800" b="1" i="0" spc="220">
                <a:solidFill>
                  <a:schemeClr val="accent1"/>
                </a:solidFill>
                <a:latin typeface="Arial" panose="020B0604020202020204" pitchFamily="34" charset="0"/>
                <a:ea typeface="微软雅黑" panose="020B0503020204020204" charset="-122"/>
              </a:rPr>
              <a:t> </a:t>
            </a: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6.4  Linux</a:t>
            </a:r>
            <a:r>
              <a:rPr lang="zh-CN" altLang="en-US" sz="3800" b="1" i="0" spc="220">
                <a:solidFill>
                  <a:schemeClr val="accent1"/>
                </a:solidFill>
                <a:latin typeface="Arial" panose="020B0604020202020204" pitchFamily="34" charset="0"/>
                <a:ea typeface="微软雅黑" panose="020B0503020204020204" charset="-122"/>
              </a:rPr>
              <a:t>常用文件管理命令</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04</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sym typeface="Arial" panose="020B0604020202020204" pitchFamily="34" charset="0"/>
              </a:rPr>
              <a:t>6.4.1 </a:t>
            </a: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定位文件和目录</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71525" y="1546860"/>
            <a:ext cx="10648950" cy="409765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显示用户所在的位置</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系统中，定位文件和目录是日常操作的核心任务之一。</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pwd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命令用于显示当前工作目录的完整路径。</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命令格式：</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pwd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选项说明：</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-L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或</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--logical</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：显示逻辑路径（默认选项），遵循符号链接。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或</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--physical</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：显示物理路径，不遵循符号链接</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1250950" y="1663700"/>
            <a:ext cx="10648950" cy="79184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查看当前所在路径</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048000" y="2962910"/>
            <a:ext cx="6096000" cy="932180"/>
          </a:xfrm>
          <a:prstGeom prst="rect">
            <a:avLst/>
          </a:prstGeom>
          <a:solidFill>
            <a:schemeClr val="bg1">
              <a:lumMod val="95000"/>
            </a:schemeClr>
          </a:solidFill>
        </p:spPr>
        <p:txBody>
          <a:bodyPr wrap="square" rtlCol="0" anchor="t">
            <a:spAutoFit/>
          </a:bodyPr>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pwd</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sym typeface="Arial" panose="020B0604020202020204" pitchFamily="34" charset="0"/>
              </a:rPr>
              <a:t>6.4.1 </a:t>
            </a: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定位文件和目录</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71525" y="1379855"/>
            <a:ext cx="10648950" cy="127063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切换当前工作目录</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切换工作目录使用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961005" y="2983865"/>
            <a:ext cx="6096000" cy="1876425"/>
          </a:xfrm>
          <a:prstGeom prst="rect">
            <a:avLst/>
          </a:prstGeom>
          <a:solidFill>
            <a:schemeClr val="bg1">
              <a:lumMod val="95000"/>
            </a:schemeClr>
          </a:solidFill>
        </p:spPr>
        <p:txBody>
          <a:bodyPr wrap="square" rtlCol="0" anchor="t">
            <a:spAutoFit/>
          </a:bodyPr>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cd /path/to/dir    #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切换到绝对路径</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cd ..              #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返回上级目录</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cd ~               #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切换到用户家目录</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cd -               #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返回上一个工作目录</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771525" y="914400"/>
            <a:ext cx="10648950" cy="40189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0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）改变当前所处的目录。用户当前处于</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/root</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目录，想进入</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/etc</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目录。</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）回到用户主目录。</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返回到用户主目录也可以直接执行命令</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cd</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528445" y="5473700"/>
            <a:ext cx="4064000" cy="1127125"/>
          </a:xfrm>
          <a:prstGeom prst="rect">
            <a:avLst/>
          </a:prstGeom>
          <a:solidFill>
            <a:schemeClr val="bg1">
              <a:lumMod val="95000"/>
            </a:schemeClr>
          </a:solidFill>
        </p:spPr>
        <p:txBody>
          <a:bodyPr wrap="square" rtlCol="0">
            <a:spAutoFit/>
          </a:bodyPr>
          <a:p>
            <a:pPr algn="l" fontAlgn="auto">
              <a:lnSpc>
                <a:spcPct val="10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cd ..</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pwd</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a:p>
        </p:txBody>
      </p:sp>
      <p:sp>
        <p:nvSpPr>
          <p:cNvPr id="6" name="文本框 5"/>
          <p:cNvSpPr txBox="1"/>
          <p:nvPr/>
        </p:nvSpPr>
        <p:spPr>
          <a:xfrm>
            <a:off x="641350" y="5012055"/>
            <a:ext cx="6096000" cy="383540"/>
          </a:xfrm>
          <a:prstGeom prst="rect">
            <a:avLst/>
          </a:prstGeom>
          <a:noFill/>
        </p:spPr>
        <p:txBody>
          <a:bodyPr wrap="square" rtlCol="0" anchor="t">
            <a:spAutoFit/>
          </a:bodyPr>
          <a:p>
            <a:pPr algn="l" fontAlgn="auto">
              <a:lnSpc>
                <a:spcPct val="100000"/>
              </a:lnSpc>
              <a:spcAft>
                <a:spcPts val="800"/>
              </a:spcAft>
            </a:pP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）返回上级目录</a:t>
            </a:r>
            <a:endParaRPr lang="zh-CN" altLang="en-US"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1528445" y="3060700"/>
            <a:ext cx="6096000" cy="1173480"/>
          </a:xfrm>
          <a:prstGeom prst="rect">
            <a:avLst/>
          </a:prstGeom>
          <a:solidFill>
            <a:schemeClr val="bg1">
              <a:lumMod val="95000"/>
            </a:schemeClr>
          </a:solidFill>
        </p:spPr>
        <p:txBody>
          <a:bodyPr wrap="square" rtlCol="0" anchor="t">
            <a:spAutoFit/>
          </a:bodyPr>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cd ~</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pwd</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1528445" y="1407160"/>
            <a:ext cx="6096000" cy="1173480"/>
          </a:xfrm>
          <a:prstGeom prst="rect">
            <a:avLst/>
          </a:prstGeom>
          <a:solidFill>
            <a:schemeClr val="bg1">
              <a:lumMod val="95000"/>
            </a:schemeClr>
          </a:solidFill>
        </p:spPr>
        <p:txBody>
          <a:bodyPr wrap="square" rtlCol="0" anchor="t">
            <a:spAutoFit/>
          </a:bodyPr>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cd /etc</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/etc] # pwd</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00000"/>
              </a:lnSpc>
              <a:spcAft>
                <a:spcPts val="800"/>
              </a:spcAft>
            </a:pPr>
            <a:r>
              <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a:t>
            </a:r>
            <a:endParaRPr lang="en-US" altLang="zh-CN" sz="19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sym typeface="Arial" panose="020B0604020202020204" pitchFamily="34" charset="0"/>
              </a:rPr>
              <a:t>6.4.1 </a:t>
            </a: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定位文件和目录</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69925" y="1079500"/>
            <a:ext cx="10648950" cy="5561965"/>
          </a:xfrm>
          <a:prstGeom prst="rect">
            <a:avLst/>
          </a:prstGeom>
          <a:noFill/>
          <a:ln w="3175">
            <a:noFill/>
            <a:prstDash val="dash"/>
          </a:ln>
        </p:spPr>
        <p:txBody>
          <a:bodyPr wrap="square" lIns="63500" tIns="25400" rIns="63500" bIns="25400" anchor="ctr"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algn="l" fontAlgn="auto">
              <a:lnSpc>
                <a:spcPct val="120000"/>
              </a:lnSpc>
              <a:spcAft>
                <a:spcPts val="800"/>
              </a:spcAft>
            </a:pP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3.</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搜索文件或者目录</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find </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命令是</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Linux </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中功能最为强大，使用较为复杂的命令。</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find</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命令的使用格式如下：</a:t>
            </a:r>
            <a:endPar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find [</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搜索路径</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匹配条件</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说明：</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1</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）搜索路径：希望查询文件或文件集的目录列表，目录间用空格分隔。</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20000"/>
              </a:lnSpc>
              <a:spcAft>
                <a:spcPts val="800"/>
              </a:spcAft>
            </a:pP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2</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）匹配条件：希望查询的文件的匹配标准或说明。匹配条件常用命令选项如下：</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-name</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：按照文件名来查找文件（支持通配符</a:t>
            </a: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 </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-perm</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：按照文件权限来查找文件。</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-prune</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：使用这一选项可以使</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find</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命令不在当前指定的目录中查找，如果同时使用</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-depth</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选项，那么</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-prune</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将被</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find</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命令忽略。</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-user</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：按照文件属主来查找文件。</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en-US" altLang="zh-CN"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-group</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：按照文件所属的组来查找文件。</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742950" lvl="1" indent="-285750" algn="l" fontAlgn="auto">
              <a:lnSpc>
                <a:spcPct val="120000"/>
              </a:lnSpc>
              <a:spcAft>
                <a:spcPts val="800"/>
              </a:spcAft>
              <a:buFont typeface="Wingdings" panose="05000000000000000000" charset="0"/>
              <a:buChar char="l"/>
            </a:pPr>
            <a:r>
              <a:rPr lang="en-US"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a:t>
            </a:r>
            <a:r>
              <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rPr>
              <a:t>录中查找。</a:t>
            </a:r>
            <a:endParaRPr lang="zh-CN" altLang="en-US" sz="72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sym typeface="Arial" panose="020B0604020202020204" pitchFamily="34" charset="0"/>
              </a:rPr>
              <a:t>6.4.1 </a:t>
            </a:r>
            <a:r>
              <a:rPr lang="zh-CN" dirty="0" err="1">
                <a:solidFill>
                  <a:schemeClr val="dk1"/>
                </a:solidFill>
                <a:latin typeface="汉仪旗黑-85S" panose="00020600040101010101" charset="-128"/>
                <a:ea typeface="汉仪旗黑-85S" panose="00020600040101010101" charset="-128"/>
                <a:sym typeface="Arial" panose="020B0604020202020204" pitchFamily="34" charset="0"/>
              </a:rPr>
              <a:t>定位文件和目录</a:t>
            </a:r>
            <a:endParaRPr lang="zh-CN" dirty="0" err="1">
              <a:solidFill>
                <a:schemeClr val="dk1"/>
              </a:solidFill>
              <a:latin typeface="汉仪旗黑-85S" panose="00020600040101010101" charset="-128"/>
              <a:ea typeface="汉仪旗黑-85S" panose="00020600040101010101" charset="-128"/>
              <a:sym typeface="微软雅黑" panose="020B0503020204020204" charset="-122"/>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-mtime -n +n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：按照文件的更改时间来查找文件，</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表示文件更改时间距现在</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天以内，</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表示文件更改时间距现在</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天以前。</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find</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命令还有</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-atime</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-ctime</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选项，也可以按照属性查找文件，与</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-mtime</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选项不同的是，它们分别对应的是</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是近一次访问时间</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最近一次属性修改时间</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-nogroup</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：查找无有效所属组的文件，即该文件所属的组在</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/etc/groups</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中不存在。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-nouser</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：查找无有效属主的文件，即该文件的属主在</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/etc/passwd</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中不存在。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-newer file1 ! file2</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：查找更改时间比文件</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file1</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新但比文件</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旧的文件。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-type b/d/c/p/l/f</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：查找块设备文件、目录、字符设备文件、管道文件、符号链接文件、普通文件。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-size n[c]</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：查找文件长度为</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块的文件，带有</a:t>
            </a: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时表示文件长度以字节计。</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marL="285750" indent="-285750" algn="l" fontAlgn="auto">
              <a:lnSpc>
                <a:spcPct val="130000"/>
              </a:lnSpc>
              <a:spcBef>
                <a:spcPts val="0"/>
              </a:spcBef>
              <a:spcAft>
                <a:spcPts val="800"/>
              </a:spcAft>
              <a:buFont typeface="Wingdings" panose="05000000000000000000" charset="0"/>
              <a:buChar char="l"/>
            </a:pPr>
            <a:r>
              <a:rPr altLang="zh-CN"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-depth</a:t>
            </a:r>
            <a:r>
              <a:rPr lang="zh-CN" altLang="en-US" sz="1800" spc="10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：在查找文件时，首先查找当前目录中的文件，然后再在其子目</a:t>
            </a:r>
            <a:endParaRPr lang="zh-CN" altLang="en-US" sz="15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52195"/>
            <a:ext cx="10648950" cy="465518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）从根目录开始查找文件名为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passwd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/usr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目录下前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天访问过的文件（仅第</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天这一天）。</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/usr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目录下前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天之后访问过的文件。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79525" y="1791335"/>
            <a:ext cx="6096000" cy="506730"/>
          </a:xfrm>
          <a:prstGeom prst="rect">
            <a:avLst/>
          </a:prstGeom>
          <a:solidFill>
            <a:schemeClr val="bg1">
              <a:lumMod val="95000"/>
            </a:schemeClr>
          </a:solidFill>
        </p:spPr>
        <p:txBody>
          <a:bodyPr wrap="square" rtlCol="0" anchor="t">
            <a:spAutoFit/>
          </a:bodyPr>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find / -name passwd</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79525" y="3145790"/>
            <a:ext cx="6096000" cy="645160"/>
          </a:xfrm>
          <a:prstGeom prst="rect">
            <a:avLst/>
          </a:prstGeom>
          <a:solidFill>
            <a:schemeClr val="bg1">
              <a:lumMod val="95000"/>
            </a:schemeClr>
          </a:solidFill>
        </p:spPr>
        <p:txBody>
          <a:bodyPr wrap="square" rtlCol="0" anchor="t">
            <a:spAutoFit/>
          </a:bodyPr>
          <a:p>
            <a:pPr indent="0" algn="l" fontAlgn="auto">
              <a:lnSpc>
                <a:spcPct val="2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find /usr -atime +10</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279525" y="4757420"/>
            <a:ext cx="6096000" cy="645160"/>
          </a:xfrm>
          <a:prstGeom prst="rect">
            <a:avLst/>
          </a:prstGeom>
          <a:solidFill>
            <a:schemeClr val="bg1">
              <a:lumMod val="95000"/>
            </a:schemeClr>
          </a:solidFill>
        </p:spPr>
        <p:txBody>
          <a:bodyPr wrap="square" rtlCol="0" anchor="t">
            <a:spAutoFit/>
          </a:bodyPr>
          <a:p>
            <a:pPr indent="0" algn="l" fontAlgn="auto">
              <a:lnSpc>
                <a:spcPct val="2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find /usr -atime -10</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6.4.1 </a:t>
            </a: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定位文件和目录</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定位文件或目录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find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命令相比，</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locate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命令是从数据库中查找，而不是每次搜索文件系统。因为是从数据库中查找，</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locate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命令的执行速度远远快于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find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命令。但是，使用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locate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命令查找的结果仅仅是在当前数据库，而且可能会没有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find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准确。</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locate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命令的格式如下：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locate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：将特定的文件系统排除在外。例如我们没有道理要把</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proc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文件系统中的文件放在数据库中。</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：安静模式，不会显示任何错误信息。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：至多显示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个输出。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：使用正规运算式作查找的条件。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-o</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：指定数据库的名称。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：指定数据库的路径。</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：显示辅助信息。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：显示程序的版本信息。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apt.conf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locate apt.conf</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616075"/>
            <a:ext cx="11180445" cy="379476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文件系统中的文件是数据的集合，文件系统不仅包含着文件中的数据而且还有文件系统的结构，所有Linux用户和程序看到的文件、目录、软连接及文件保护信息等都存储在其中。操作系统通过文件系统可以方便地查询和访问其中所包含的磁盘块。磁盘分区后并不能立即使用，而是需要建立文件系统。在Linux中建立文件系统的过程就是进行格式化的过程，一个分区只有建立了某种文件系统后，这个分区才能使用。</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endParaRPr>
          </a:p>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最重要的特征之一就是支持多种文件系统，这样更加灵活，并且可以和许多其他操作系统共存。其几乎支持目前所有主流的文件系统，比如ext2、ext3、ReiserFS、HFS（MAC操作系统的文件系统）、swap交换分区、NTFS（只读）、FAT（可读可写）。下面对常用的Linux 文件系统进行简单介绍。</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5308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显示用户当前目录或指定目录的内容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命令可以列出当前目录下的文件和目录（含隐藏文件）。此外，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dir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命令的一个别名。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命令的格式如下：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ls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目录或文件名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-all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列出目录下的所有文件，包括以</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开头的隐含文件。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，但不列出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（表示当前目录）和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（表示当前目录的父目录）。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：按文件的最后修改时间排序。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：分成多列显示。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：将目录像文件一样显示，而不是显示其下的文件。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：对输出的文件不进行排序，</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-aU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选项生效，</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-lst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选项失效。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：除了文件名之外，还将文件的权限、所有者、文件大小等信息详细列出来。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-recursive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同时列出所有子目录层。</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-size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以块大小为单位列出所有文件的大小。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：以文件修改时间排序。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）输出根目录下文件或目录的详细信息，输入下面语句，运行。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运行结果可以看做七组数据，也就是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列。各组之间使用空格分开。</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51280" y="1579880"/>
            <a:ext cx="8183880" cy="4030980"/>
          </a:xfrm>
          <a:prstGeom prst="rect">
            <a:avLst/>
          </a:prstGeom>
          <a:solidFill>
            <a:schemeClr val="bg1">
              <a:lumMod val="95000"/>
            </a:schemeClr>
          </a:solidFill>
        </p:spPr>
        <p:txBody>
          <a:bodyPr wrap="square" rtlCol="0" anchor="t">
            <a:spAutoFit/>
          </a:bodyPr>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ls -l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总用量</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84</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2 root root 4096 2025-05-19 05:00 bin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3 root root 4096 2025-05-19 05:45 boot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lrwxrwxrwx 1 root root 11 2025-05-19 04:26 cdrom -&gt; media/cdrom</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12 root root 13720 2025-07-20 23:55 dev</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）列出当前目录下的所有文件（包括隐含文件），输入下面语句，运行。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系统的隐含文件的文件名以点开头。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323340" y="2047240"/>
            <a:ext cx="8676640" cy="3096895"/>
          </a:xfrm>
          <a:prstGeom prst="rect">
            <a:avLst/>
          </a:prstGeom>
          <a:solidFill>
            <a:schemeClr val="bg1">
              <a:lumMod val="95000"/>
            </a:schemeClr>
          </a:solidFill>
        </p:spPr>
        <p:txBody>
          <a:bodyPr wrap="square" rtlCol="0" anchor="t">
            <a:spAutoFit/>
          </a:bodyPr>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ls -a</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.evolution       .ICEauthority     .openoffice.org2</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.gconf           .java             .profile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.aptitude  .gconfd          .kde              .qt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.bash_history  .gimp-2.2    .lesshst          .recently-used</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12573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）列出目录下所有文件或目录的详细信息，输入下面语句，运行。</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32510" y="2018030"/>
            <a:ext cx="9459595" cy="4133215"/>
          </a:xfrm>
          <a:prstGeom prst="rect">
            <a:avLst/>
          </a:prstGeom>
          <a:solidFill>
            <a:schemeClr val="bg1">
              <a:lumMod val="95000"/>
            </a:schemeClr>
          </a:solidFill>
        </p:spPr>
        <p:txBody>
          <a:bodyPr wrap="square" rtlCol="0" anchor="t">
            <a:spAutoFit/>
          </a:bodyPr>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ls -la</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35 root root 4096 2025-07-01 16:16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21 root root 4096 2025-07-01 15:51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drwx------ 2 root root 4096 2025-06-24 20:03 .aptitude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2 root root 4096 2025-06-11 21:09 Desktop</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-rw------- 1 root root 47 2025-05-19 16:35 .dmrc</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drwxr-xr-x 2 root root 4096 2025-06-03 16:00 Downloads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）列出子目录下的所有文件。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对于每个目录都显示对应目录下的内容。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090930" y="1964690"/>
            <a:ext cx="8053070" cy="3096895"/>
          </a:xfrm>
          <a:prstGeom prst="rect">
            <a:avLst/>
          </a:prstGeom>
          <a:solidFill>
            <a:schemeClr val="bg1">
              <a:lumMod val="95000"/>
            </a:schemeClr>
          </a:solidFill>
        </p:spPr>
        <p:txBody>
          <a:bodyPr wrap="square" rtlCol="0" anchor="t">
            <a:spAutoFit/>
          </a:bodyPr>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ls -R</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Desktop Downloads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./Desktop:</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Arland Catalogue1.xls Screenshot-Index</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./Downloads:</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30556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查看文件的前几行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head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命令用来查看文件的前几行。命令格式如下：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head  [-n  number]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：后面接数字，代表显示几行的意思。</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head  filename.txt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默认显示文件前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查看文件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/etc/profile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的前</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800860" y="4073525"/>
            <a:ext cx="9183370" cy="1886585"/>
          </a:xfrm>
          <a:prstGeom prst="rect">
            <a:avLst/>
          </a:prstGeom>
          <a:solidFill>
            <a:schemeClr val="bg1">
              <a:lumMod val="95000"/>
            </a:schemeClr>
          </a:solidFill>
        </p:spPr>
        <p:txBody>
          <a:bodyPr wrap="square" rtlCol="0" anchor="t">
            <a:spAutoFit/>
          </a:bodyPr>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head -n 5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/etc/profile: system-wide .profile file for the Bourne shell (sh(1))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and Bourne compatible shells (bash(1), ksh(1), ash(1),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if [ "$PS1"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if [ "$BASH" ]; then</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304290"/>
            <a:ext cx="10648950" cy="44183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查看文件后几行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命令用于查看文件后几行。命令格式如下：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[-n number]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后面接数字，代表显示几行的意思。</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-n 5 filename.txt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显示文件后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buFont typeface="Wingdings" panose="05000000000000000000" charset="0"/>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在默认状态下，</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命令用于查看文件结尾的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10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filename.txt    #filename.txt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：表示持续侦测后面所接的文件名，要等到按下</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组合键才会结束</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的侦测，常用于监控日志。</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tail   -f   filename.log    #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实时跟踪文件追加的内容，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filename.log</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是日志。</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381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）即时观察</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/var/log/messages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的变化。</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tail -f /var/log/messages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使用此命令，</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/var/log/messages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文件内容出现变化将马上在屏幕上显示出来。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/etc/profile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最后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tail -4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5308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合并文件或者显示文件的内容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concatenate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，合并文件）命令可以显示文件的内容，或者是将多个文件合并成一个文件。命令格式如下：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其中各选项意义如下：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--number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：由</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开始对所有输出的行数编号。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--number-nonblank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相似，只不过对空白行不编号。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--squeeze-blank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：当遇到有连续两行以上的空白行时就代换为一行的空白行。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--show-nonprinting</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符号，除了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LFD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之外。</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--show-ends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：在每行结束处显示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--show-tabs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字符显示为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：等价于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 --show-all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：等价于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-vET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：等价于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：等价于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cat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命令阅读短文。</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）建立两个文件并重定向到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cat &gt; file1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hello , student!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首先进入</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编辑环境，输入</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“hello, student!”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后，按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组合键结束输入，输入文本并保存到文件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cat &gt; file2</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继续建立文件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组合键结束输入。</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616075"/>
            <a:ext cx="11180445" cy="290195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ext2</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是可扩展的、高性能的文件系统，又被称为二级扩展文件系统。</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1993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年发布，是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文件系统类型中使用最多的格式，并且在速度和</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CPU</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利用率上较为突出，是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GNU/Linux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系统中标准的文件系统。它存取文件的性能极好，对于中小型的文件更显示出优势，这主要得益于其簇快取层的优良设计。</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2000</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年以前几乎所有的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发行版都使用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作为默认的文件系统。</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26428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）追加</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file2 &gt;&gt; file1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file1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hello , student!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）合并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file2 file1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hello , student!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file2 file1 &gt; file3</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cat file3</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hello , student!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This is great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597535" y="1079500"/>
            <a:ext cx="10648950" cy="20885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显示文件的内容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命令类似于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命令，但它以一页一页的形式显示文件内容，使得逐页阅读更加方便。使用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命令时，，按空格键可继续显示下一个画面，按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键就会返回上一页显示，按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键停止显示。命令格式如下：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98105" y="3234690"/>
            <a:ext cx="4254500" cy="2646045"/>
          </a:xfrm>
          <a:prstGeom prst="rect">
            <a:avLst/>
          </a:prstGeom>
          <a:noFill/>
          <a:ln>
            <a:solidFill>
              <a:schemeClr val="accent1"/>
            </a:solidFill>
          </a:ln>
        </p:spPr>
        <p:txBody>
          <a:bodyPr wrap="square" rtlCol="0" anchor="t">
            <a:spAutoFit/>
          </a:bodyPr>
          <a:p>
            <a:pPr indent="0" algn="l" fontAlgn="auto">
              <a:lnSpc>
                <a:spcPct val="100000"/>
              </a:lnSpc>
              <a:spcBef>
                <a:spcPts val="0"/>
              </a:spcBef>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交互式命令：</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Enter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：向下移动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行，默认为</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Ctrl+F</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：向下滚动一屏。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空格键：向下滚动一屏。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Ctrl+B</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：返回上一屏。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：调用</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vi</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编辑器。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：退出</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597535" y="2915920"/>
            <a:ext cx="6791325" cy="3374390"/>
          </a:xfrm>
          <a:prstGeom prst="rect">
            <a:avLst/>
          </a:prstGeom>
          <a:noFill/>
          <a:ln w="28575">
            <a:solidFill>
              <a:schemeClr val="accent1"/>
            </a:solidFill>
          </a:ln>
        </p:spPr>
        <p:txBody>
          <a:bodyPr wrap="square" rtlCol="0" anchor="t">
            <a:spAutoFit/>
          </a:bodyPr>
          <a:p>
            <a:pPr indent="0" algn="l" fontAlgn="auto">
              <a:lnSpc>
                <a:spcPct val="100000"/>
              </a:lnSpc>
              <a:spcBef>
                <a:spcPts val="0"/>
              </a:spcBef>
              <a:spcAft>
                <a:spcPts val="800"/>
              </a:spcAft>
            </a:pP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：指定一次显示的行数。</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：在画面下方显示提示信息，并在用户按错键时给出说明。</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：取消遇见特殊字元</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（送纸字元）时会暂停的功能。</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：不以卷动的方式显示每一页，而是先清除萤幕后再显示内容。</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相似，但先显示内容再清除其他旧资料。</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：当遇到有连续两行以上的空白行，就代换为一行的空白行。</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+/pattern</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：在每个文档显示前搜寻该字串（</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pattern</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），然后从该字串之后开始显示。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+linenum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：从第</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linenum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行开始显示。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6.4.2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浏览文件和目录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597535" y="1079500"/>
            <a:ext cx="10648950" cy="20885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显示文件的内容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命令类似于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命令，但它以一页一页的形式显示文件内容，使得逐页阅读更加方便。使用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命令时，，按空格键可继续显示下一个画面，按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键就会返回上一页显示，按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键停止显示。命令格式如下：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7698105" y="3114675"/>
            <a:ext cx="4254500" cy="2430145"/>
          </a:xfrm>
          <a:prstGeom prst="rect">
            <a:avLst/>
          </a:prstGeom>
          <a:noFill/>
          <a:ln>
            <a:noFill/>
          </a:ln>
        </p:spPr>
        <p:txBody>
          <a:bodyPr wrap="square" rtlCol="0" anchor="t">
            <a:spAutoFit/>
          </a:bodyPr>
          <a:p>
            <a:pPr indent="0" algn="l" fontAlgn="auto">
              <a:lnSpc>
                <a:spcPct val="100000"/>
              </a:lnSpc>
              <a:spcBef>
                <a:spcPts val="0"/>
              </a:spcBef>
              <a:spcAft>
                <a:spcPts val="800"/>
              </a:spcAft>
            </a:pPr>
            <a:r>
              <a:rPr lang="zh-CN" altLang="en-US" sz="1600" b="1" spc="100" dirty="0">
                <a:ln w="3175">
                  <a:noFill/>
                  <a:prstDash val="dash"/>
                </a:ln>
                <a:solidFill>
                  <a:srgbClr val="0B5FD1"/>
                </a:solidFill>
                <a:uFillTx/>
                <a:latin typeface="微软雅黑" panose="020B0503020204020204" charset="-122"/>
                <a:ea typeface="微软雅黑" panose="020B0503020204020204" charset="-122"/>
                <a:cs typeface="微软雅黑" panose="020B0503020204020204" charset="-122"/>
                <a:sym typeface="+mn-ea"/>
              </a:rPr>
              <a:t>交互式命令：</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Enter</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：向下移动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行，默认为</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Ctrl+F</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：向下滚动一屏。</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空格键：向下滚动一屏。</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Ctrl+B</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：返回上一屏。</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：调用</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vi</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编辑器。</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：退出</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597535" y="2915920"/>
            <a:ext cx="6791325" cy="3374390"/>
          </a:xfrm>
          <a:prstGeom prst="rect">
            <a:avLst/>
          </a:prstGeom>
          <a:noFill/>
          <a:ln w="28575">
            <a:noFill/>
          </a:ln>
        </p:spPr>
        <p:txBody>
          <a:bodyPr wrap="square" rtlCol="0" anchor="t">
            <a:spAutoFit/>
          </a:bodyPr>
          <a:p>
            <a:pPr indent="0" algn="l" fontAlgn="auto">
              <a:lnSpc>
                <a:spcPct val="100000"/>
              </a:lnSpc>
              <a:spcBef>
                <a:spcPts val="0"/>
              </a:spcBef>
              <a:spcAft>
                <a:spcPts val="800"/>
              </a:spcAft>
            </a:pPr>
            <a:r>
              <a:rPr lang="zh-CN" altLang="en-US" sz="1600" b="1" spc="100" dirty="0">
                <a:ln w="3175">
                  <a:noFill/>
                  <a:prstDash val="dash"/>
                </a:ln>
                <a:solidFill>
                  <a:srgbClr val="0B5FD1"/>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600" b="1" spc="100" dirty="0">
              <a:ln w="3175">
                <a:noFill/>
                <a:prstDash val="dash"/>
              </a:ln>
              <a:solidFill>
                <a:srgbClr val="0B5FD1"/>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：指定一次显示的行数。</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：在画面下方显示提示信息，并在用户按错键时给出说明。</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：取消遇见特殊字元</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（送纸字元）时会暂停的功能。</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：不以卷动的方式显示每一页，而是先清除萤幕后再显示内容。</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相似，但先显示内容再清除其他旧资料。</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：当遇到有连续两行以上的空白行，就代换为一行的空白行。</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+/pattern</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：在每个文档显示前搜寻该字串（</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pattern</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），然后从该字串之后开始显示。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+linenum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：从第</a:t>
            </a:r>
            <a:r>
              <a:rPr lang="en-US" altLang="zh-CN"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linenum</a:t>
            </a:r>
            <a:r>
              <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行开始显示。</a:t>
            </a:r>
            <a:endParaRPr lang="zh-CN" altLang="en-US" sz="16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7" name="矩形: 圆角 5"/>
          <p:cNvSpPr/>
          <p:nvPr>
            <p:custDataLst>
              <p:tags r:id="rId7"/>
            </p:custDataLst>
          </p:nvPr>
        </p:nvSpPr>
        <p:spPr>
          <a:xfrm>
            <a:off x="457200" y="2915920"/>
            <a:ext cx="6931025" cy="3568700"/>
          </a:xfrm>
          <a:prstGeom prst="roundRect">
            <a:avLst>
              <a:gd name="adj" fmla="val 3433"/>
            </a:avLst>
          </a:prstGeom>
          <a:no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2" name="矩形: 圆角 5"/>
          <p:cNvSpPr/>
          <p:nvPr>
            <p:custDataLst>
              <p:tags r:id="rId8"/>
            </p:custDataLst>
          </p:nvPr>
        </p:nvSpPr>
        <p:spPr>
          <a:xfrm>
            <a:off x="7698105" y="2915920"/>
            <a:ext cx="4254500" cy="2964815"/>
          </a:xfrm>
          <a:prstGeom prst="roundRect">
            <a:avLst>
              <a:gd name="adj" fmla="val 3433"/>
            </a:avLst>
          </a:prstGeom>
          <a:no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47872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/etc/profile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文本文件的内容。</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more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在显示满一屏时暂停，此时可按空格键继续显示下一屏，不像</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命令那样对不能一屏显示的就一闪而过到最后一屏。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命令查看文件列表时，如果文件太多，则可配合</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more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命令使用。</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ls -al |more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以长格形式显示当前目录下的文件列表，显示满一屏便暂停，可按空格键继续显示下一屏内容，或按</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Q</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键退出。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6.4.3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搜索文件内容</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289685"/>
            <a:ext cx="10648950" cy="18345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搜索文件内容可以使用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grep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命令，该命令的功能是在文件中查找指定的字符串。</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grep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除了可以查找固定的字符串，还可以使用较为复杂的匹配模式。要实现复杂的匹配模式，需要使用如下表达符号：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indent="0" algn="l" fontAlgn="auto">
              <a:lnSpc>
                <a:spcPct val="100000"/>
              </a:lnSpc>
              <a:spcBef>
                <a:spcPts val="0"/>
              </a:spcBef>
              <a:spcAft>
                <a:spcPts val="800"/>
              </a:spcAft>
              <a:buFont typeface="Wingdings" panose="05000000000000000000" charset="0"/>
            </a:pP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686175" y="3255645"/>
            <a:ext cx="6096000" cy="1886585"/>
          </a:xfrm>
          <a:prstGeom prst="rect">
            <a:avLst/>
          </a:prstGeom>
          <a:noFill/>
        </p:spPr>
        <p:txBody>
          <a:bodyPr wrap="square" rtlCol="0" anchor="t">
            <a:spAutoFit/>
          </a:bodyPr>
          <a:p>
            <a:pPr marL="285750" lvl="0" indent="-285750" algn="l" fontAlgn="auto">
              <a:lnSpc>
                <a:spcPct val="100000"/>
              </a:lnSpc>
              <a:spcBef>
                <a:spcPts val="0"/>
              </a:spcBef>
              <a:spcAft>
                <a:spcPts val="800"/>
              </a:spcAft>
              <a:buFont typeface="Wingdings" panose="05000000000000000000" charset="0"/>
              <a:buChar char="l"/>
            </a:pPr>
            <a:r>
              <a:rPr lang="en-US"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：匹配字符串中的一个字符。</a:t>
            </a: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lvl="0" indent="-285750" algn="l" fontAlgn="auto">
              <a:lnSpc>
                <a:spcPct val="100000"/>
              </a:lnSpc>
              <a:spcBef>
                <a:spcPts val="0"/>
              </a:spcBef>
              <a:spcAft>
                <a:spcPts val="800"/>
              </a:spcAft>
              <a:buFont typeface="Wingdings" panose="05000000000000000000" charset="0"/>
              <a:buChar char="l"/>
            </a:pPr>
            <a:r>
              <a:rPr lang="en-US"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：匹配任意字符。</a:t>
            </a: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lvl="0" indent="-285750" algn="l" fontAlgn="auto">
              <a:lnSpc>
                <a:spcPct val="100000"/>
              </a:lnSpc>
              <a:spcBef>
                <a:spcPts val="0"/>
              </a:spcBef>
              <a:spcAft>
                <a:spcPts val="800"/>
              </a:spcAft>
              <a:buFont typeface="Wingdings" panose="05000000000000000000" charset="0"/>
              <a:buChar char="l"/>
            </a:pPr>
            <a:r>
              <a:rPr lang="en-US"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：匹配</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字符。</a:t>
            </a: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lvl="0" indent="-285750" algn="l" fontAlgn="auto">
              <a:lnSpc>
                <a:spcPct val="100000"/>
              </a:lnSpc>
              <a:spcBef>
                <a:spcPts val="0"/>
              </a:spcBef>
              <a:spcAft>
                <a:spcPts val="800"/>
              </a:spcAft>
              <a:buFont typeface="Wingdings" panose="05000000000000000000" charset="0"/>
              <a:buChar char="l"/>
            </a:pPr>
            <a:r>
              <a:rPr lang="en-US"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：匹配</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字符。</a:t>
            </a: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lvl="0" indent="-285750" algn="l" fontAlgn="auto">
              <a:lnSpc>
                <a:spcPct val="100000"/>
              </a:lnSpc>
              <a:spcBef>
                <a:spcPts val="0"/>
              </a:spcBef>
              <a:spcAft>
                <a:spcPts val="800"/>
              </a:spcAft>
              <a:buFont typeface="Wingdings" panose="05000000000000000000" charset="0"/>
              <a:buChar char="l"/>
            </a:pPr>
            <a:r>
              <a:rPr lang="en-US"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：匹配</a:t>
            </a:r>
            <a:r>
              <a:rPr lang="en-US" altLang="zh-CN"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字符。</a:t>
            </a:r>
            <a:endParaRPr lang="zh-CN" altLang="en-US" sz="1795"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6.4.3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搜索文件内容</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21336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grep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参数</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查找条件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160780" y="3151505"/>
            <a:ext cx="6096000" cy="2646045"/>
          </a:xfrm>
          <a:prstGeom prst="rect">
            <a:avLst/>
          </a:prstGeom>
          <a:noFill/>
        </p:spPr>
        <p:txBody>
          <a:bodyPr wrap="square" rtlCol="0" anchor="t">
            <a:spAutoFit/>
          </a:bodyPr>
          <a:p>
            <a:pPr indent="0" algn="l" fontAlgn="auto">
              <a:lnSpc>
                <a:spcPct val="100000"/>
              </a:lnSpc>
              <a:spcBef>
                <a:spcPts val="0"/>
              </a:spcBef>
              <a:spcAft>
                <a:spcPts val="800"/>
              </a:spcAft>
            </a:pP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其中各参数意义如下：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：只输出匹配行的计数。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：不区分大小写，只适用于单字符。</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：查询多文件时只输出包含匹配字符的文件名。</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：显示匹配行及行号。</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：不显示不存在或无匹配文本的错误信息。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：显示不包含匹配文本的所有行。</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13652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）搜索</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profile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文件中包含字符串</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“then”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的行并输出。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grep then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048000" y="2485390"/>
            <a:ext cx="6096000" cy="2266315"/>
          </a:xfrm>
          <a:prstGeom prst="rect">
            <a:avLst/>
          </a:prstGeom>
          <a:solidFill>
            <a:schemeClr val="bg1">
              <a:lumMod val="95000"/>
            </a:schemeClr>
          </a:solidFill>
        </p:spPr>
        <p:txBody>
          <a:bodyPr wrap="square" rtlCol="0" anchor="t">
            <a:spAutoFit/>
          </a:bodyPr>
          <a:p>
            <a:pPr indent="0" algn="l" fontAlgn="auto">
              <a:lnSpc>
                <a:spcPct val="10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if [ "$PS1" ]; then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i if [ "$BASH"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if [ -f /etc/bash.bashrc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if [ "'id -u'" -eq 0 ]; then</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884555" y="1257935"/>
            <a:ext cx="10648950" cy="376301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）搜索</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profile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文件中包含字符串</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“then”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的行并显示对应行数。</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显示结果说明在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/etc/profile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行包含</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then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字符串。</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273935" y="1969135"/>
            <a:ext cx="6707505" cy="2266315"/>
          </a:xfrm>
          <a:prstGeom prst="rect">
            <a:avLst/>
          </a:prstGeom>
          <a:solidFill>
            <a:schemeClr val="bg1">
              <a:lumMod val="95000"/>
            </a:schemeClr>
          </a:solidFill>
        </p:spPr>
        <p:txBody>
          <a:bodyPr wrap="square" rtlCol="0" anchor="t">
            <a:spAutoFit/>
          </a:bodyPr>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grep -n then /etc/profile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   if [ "$PS1"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      if [ "$BASH"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7:         if [ -f /etc/bash.bashrc ]; then</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11:            if [ "'id -u'" -eq 0 ]; then</a:t>
            </a:r>
            <a:endPar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创建目录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通过</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mkdir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命令可以实现在指定位置创建以</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DirName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定的文件名）命名的文件夹或目录。要创建文件夹或目录的用户必须对所创建的文件夹的父文件夹具有写权限。并且，所创建的文件夹（目录）不能与其父目录（即父文件夹）中的文件重名，即同一个目录下不能有同名的文件（区分大小写）。</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mkdir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递归创建多级目录（父目录不存在时自动创建）。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设置目录权限</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显示创建过程的详细信息</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--help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：显示此帮助信息并退出。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44894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）创建单个目录。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2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mkdir my_folder</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）创建多级目录。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2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#mkdir -p parent/child/grandchild</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2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递归创建嵌套目录，如果</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parent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child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不存在，则会自动创建。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616075"/>
            <a:ext cx="11180445" cy="299466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ext3</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ext3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是由开放资源社区开发的日志文件系统，被设计成</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的升级版本，尽可能方便用户从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向</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迁移。</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的基础上加入了记录元数据的日志功能，着力保持向前和向后的兼容性，也就是在保有目前</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的格式之下再加上日志功能。和</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相比，</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提供了更佳的安全性。由于文件系统都有快取层参与运作，如不使用时必须将文件系统卸下，以便将快取层的数据写回磁盘中。如果现在使用的是</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ext2</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文件系统，并且对数据安全性能要求很高，则建议考虑升级使用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ext3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rmdir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命令用来删除目录，加上</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参数表示如果删除一个目录后其父目录为空，则将其父目录一同删除。</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rmdir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5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：递归删除目录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dirname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，当子目录删除后其父目录为空时，也一同被删除。如果整个路径被删除或者由于某种原因保留部分路径，则系统在标准输出上显示相应的信息。</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5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-v,--verbose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：显示指令执行过程。</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5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--version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：输出版本信息并退出。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43605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）删除目录</a:t>
            </a: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rmdir dir1</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）删除当前目录下的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book/Linux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子目录，如果</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book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目录为空，也删除该目录。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2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rmdir -p book/Linux</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book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目录不为空则保留</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book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复制文件或目录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Linux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系统中，</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命令是一个非常基础且重要的工具，用于复制文件和目录。。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cp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源文件或目录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目标位置</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：通常在复制目录时使用，它保留链接、文件属性，并复制目录下的所有内容。其作用等于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dpR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参数组合。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：复制时保留链接。这里所说的链接相当于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Windows</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系统中的快捷方式。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：覆盖已经存在的目标文件而不给出提示。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选项相反，在覆盖目标文件之前给出提示，要求用户确认是否覆盖，回答</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"y"</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时目标文件将被覆盖。</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：除复制文件的内容外，还把修改时间和访问权限也复制到新文件中。</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：若给出的源文件是一个目录文件，此时将复制该目录下所有的子目录和文件。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-l</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：不复制文件，只生成链接文件。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file.txt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文件复制为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newfile.txt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cp  file.txt  newfile.txt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）复制文件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/etc/profile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到当前目录。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cp  /etc/profile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）复制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/etc/apt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目录下所有的内容（包括所有子目录）到当前目录。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cp  - R  /etc/apt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）使用通配符复制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etc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目录下</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mail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开头的所有文件到当前目录。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cp  /etc/mail*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注意：在上面的命令中，目标位置用一个点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表示当前工作目录。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5.</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移动文件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mv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命令用于文件或目录的重命名和移动操作。该命令有助于用户更安全、高效地管理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Linux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文件系统，是系统管理员和普通用户日常操作中不可或缺的一部分。</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mv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源文件或目录</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目标文件或目录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-b: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当目标文件或目录存在时，在执行覆盖前，会为其创建一个备份。</a:t>
            </a: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：若指定目录已有同名文件，则先询问是否覆盖旧文件。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操作要覆盖某已有的目标文件时不给出任何指示。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-n</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：不要覆盖任何已存在的文件或目录。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：只有当源文件比目标文件时间戳更新时，才可以覆盖目标文件</a:t>
            </a: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-v</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：打印操作信息，方便用户了解操作是否成功，此方法同样适用于移动目录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：当需要移动多个源文件时，适用于这种方式，这时目标目录在前，源文件在后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32067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test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文件移动至上层目录。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mv test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profile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改名为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profile.back</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mv profile profile1.back</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39116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删除文件和目录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使用</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命令可以删除文件或目录。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rm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1200150" lvl="2"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-i</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：删除前逐一询问确认。</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1200150" lvl="2"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：即使原文件属性设为只读，也直接删除，无需逐一确认。</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1200150" lvl="2" indent="-285750" algn="l" fontAlgn="auto">
              <a:lnSpc>
                <a:spcPct val="100000"/>
              </a:lnSpc>
              <a:spcBef>
                <a:spcPts val="0"/>
              </a:spcBef>
              <a:spcAft>
                <a:spcPts val="800"/>
              </a:spcAft>
              <a:buFont typeface="Wingdings" panose="05000000000000000000" charset="0"/>
              <a:buChar char="l"/>
            </a:pPr>
            <a:r>
              <a:rPr lang="en-US"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：将目录及其下文件逐一删除。</a:t>
            </a:r>
            <a:endParaRPr lang="zh-CN" altLang="en-US"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79500"/>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）删除文件主目录下的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profile</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 profile</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）删除文件主目录下的</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文件时给出提示。</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 -i file2</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：是否删除一般文件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file2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）递归删除目录。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 -r apt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上述命令将删除</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apt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目录及其下所有文件与目录。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）强制递归删除目录。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5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[root@localhost ~] # rm -rf apt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sz="3200" dirty="0" err="1">
                <a:solidFill>
                  <a:schemeClr val="dk1"/>
                </a:solidFill>
                <a:latin typeface="汉仪旗黑-85S" panose="00020600040101010101" charset="-128"/>
                <a:ea typeface="汉仪旗黑-85S" panose="00020600040101010101" charset="-128"/>
                <a:sym typeface="Arial" panose="020B0604020202020204" pitchFamily="34" charset="0"/>
              </a:rPr>
              <a:t>6.4.4 </a:t>
            </a:r>
            <a:r>
              <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rPr>
              <a:t>操作文件和目录</a:t>
            </a:r>
            <a:endParaRPr lang="zh-CN" altLang="en-US"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创建或者修改文件时间戳</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touch</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的功能有两个。第一是用于更新时间标签，即把已存在文件的时间标签更新为系统当前的时间（默认方式），文件的数据将原封不动地保留下来。第二个是创建新文件，若指定的文件不存在，系统会建立一个新的空文件。</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命令格式：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ctr"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touch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文件或目录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选项说明：</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：只更改存取时间。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-m</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：改变文件的修改时间记录。</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-c</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：不建立任何文件，假如目的档案不存在，不会建立新的档案。</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-f</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：不使用，是为了与其他</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UNIX</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系统的兼容性而保留。</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-r</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：把指定文件或目录的日期时间，统统设成和参考文件或目录的日期时间相同。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-d</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：设定时间与日期，可以使用各种不同的格式。</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marL="285750" indent="-285750" algn="l" fontAlgn="auto">
              <a:lnSpc>
                <a:spcPct val="100000"/>
              </a:lnSpc>
              <a:spcBef>
                <a:spcPts val="0"/>
              </a:spcBef>
              <a:spcAft>
                <a:spcPts val="800"/>
              </a:spcAft>
              <a:buFont typeface="Wingdings" panose="05000000000000000000" charset="0"/>
              <a:buChar char="l"/>
            </a:pPr>
            <a:r>
              <a:rPr lang="en-US"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：设定文件的时间记录，格式与</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date </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指令相同。</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2"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zh-CN" sz="3200" dirty="0" err="1">
                <a:solidFill>
                  <a:schemeClr val="dk1"/>
                </a:solidFill>
                <a:latin typeface="汉仪旗黑-85S" panose="00020600040101010101" charset="-128"/>
                <a:ea typeface="汉仪旗黑-85S" panose="00020600040101010101" charset="-128"/>
                <a:sym typeface="Arial" panose="020B0604020202020204" pitchFamily="34" charset="0"/>
              </a:rPr>
              <a:t>示例</a:t>
            </a:r>
            <a:endParaRPr lang="zh-CN" sz="3200" dirty="0" err="1">
              <a:solidFill>
                <a:schemeClr val="dk1"/>
              </a:solidFill>
              <a:latin typeface="汉仪旗黑-85S" panose="00020600040101010101" charset="-128"/>
              <a:ea typeface="汉仪旗黑-85S" panose="00020600040101010101" charset="-128"/>
              <a:sym typeface="Arial" panose="020B0604020202020204" pitchFamily="34" charset="0"/>
            </a:endParaRPr>
          </a:p>
        </p:txBody>
      </p:sp>
      <p:sp>
        <p:nvSpPr>
          <p:cNvPr id="11" name="Title 6"/>
          <p:cNvSpPr txBox="1"/>
          <p:nvPr>
            <p:custDataLst>
              <p:tags r:id="rId6"/>
            </p:custDataLst>
          </p:nvPr>
        </p:nvSpPr>
        <p:spPr>
          <a:xfrm>
            <a:off x="684530" y="1017905"/>
            <a:ext cx="10648950" cy="52082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90203" pitchFamily="34" charset="0"/>
              </a:defRPr>
            </a:lvl1pPr>
          </a:lstStyle>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）将当前的文件时间修改为系统的当前时间。</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touch *</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ls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）新建文件。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touch test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ls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-rw-r—r-- 1 root root 0 2007-07-13 18:10 test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提示：若文件存在，则修改为系统的当前时间；若文件不存在，则生成一个当前时间的空文件。</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）将</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test</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文件的日期改为</a:t>
            </a: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20070710</a:t>
            </a:r>
            <a:r>
              <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endParaRPr lang="zh-CN" altLang="en-US"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touch -d 20070710 test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[root@localhost ~] # ls</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00000"/>
              </a:lnSpc>
              <a:spcBef>
                <a:spcPts val="0"/>
              </a:spcBef>
              <a:spcAft>
                <a:spcPts val="800"/>
              </a:spcAft>
            </a:pPr>
            <a:r>
              <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-rw-r—r-- 1 jenod jenod 0 2007-07-10 00:00 test</a:t>
            </a:r>
            <a:endParaRPr lang="en-US" altLang="zh-CN" sz="18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616075"/>
            <a:ext cx="11180445" cy="2440305"/>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JFS</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5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JFS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是一种提供日志的字节级文件系统。该文件系统主要是为满足服务器（从单处理器系统到高级多处理器和群集系统）的高吞吐量和可靠性能需求而设计开发的。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JFS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也是一个有大量用户安装使用的企业级文件系统，具有可伸缩性和健壮性。与非日志文件系统相比，它的突出优点是快速重启能力，能够在几秒或几分钟内就把文件系统恢复到一致状态。</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4001597" y="6045200"/>
            <a:ext cx="8190403" cy="812800"/>
            <a:chOff x="4001597" y="5613400"/>
            <a:chExt cx="8190403" cy="1244600"/>
          </a:xfrm>
        </p:grpSpPr>
        <p:sp>
          <p:nvSpPr>
            <p:cNvPr id="5"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4" name="等腰三角形 1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cxnSp>
        <p:nvCxnSpPr>
          <p:cNvPr id="3" name="直接连接符 2"/>
          <p:cNvCxnSpPr/>
          <p:nvPr>
            <p:custDataLst>
              <p:tags r:id="rId4"/>
            </p:custDataLst>
          </p:nvPr>
        </p:nvCxnSpPr>
        <p:spPr>
          <a:xfrm>
            <a:off x="457204" y="914407"/>
            <a:ext cx="11277690" cy="12700"/>
          </a:xfrm>
          <a:prstGeom prst="line">
            <a:avLst/>
          </a:prstGeom>
          <a:ln w="31750">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6"/>
          <p:cNvSpPr txBox="1"/>
          <p:nvPr>
            <p:custDataLst>
              <p:tags r:id="rId5"/>
            </p:custDataLst>
          </p:nvPr>
        </p:nvSpPr>
        <p:spPr>
          <a:xfrm>
            <a:off x="457204" y="152401"/>
            <a:ext cx="11277690" cy="609605"/>
          </a:xfrm>
          <a:prstGeom prst="rect">
            <a:avLst/>
          </a:prstGeom>
          <a:noFill/>
          <a:ln w="12700">
            <a:miter lim="400000"/>
          </a:ln>
          <a:extLst>
            <a:ext uri="{909E8E84-426E-40DD-AFC4-6F175D3DCCD1}">
              <a14:hiddenFill xmlns:a14="http://schemas.microsoft.com/office/drawing/2010/main">
                <a:solidFill>
                  <a:schemeClr val="accent1"/>
                </a:solidFill>
              </a14:hiddenFill>
            </a:ext>
          </a:extLst>
        </p:spPr>
        <p:txBody>
          <a:bodyPr lIns="0" tIns="0" rIns="0" bIns="0" anchor="ctr" anchorCtr="0">
            <a:normAutofit/>
          </a:bodyPr>
          <a:lstStyle>
            <a:defPPr>
              <a:defRPr lang="zh-CN"/>
            </a:defPPr>
            <a:lvl1pPr>
              <a:lnSpc>
                <a:spcPct val="120000"/>
              </a:lnSpc>
              <a:defRPr sz="3600" b="1">
                <a:solidFill>
                  <a:srgbClr val="FFFFFF"/>
                </a:solidFill>
                <a:latin typeface="微软雅黑" panose="020B0503020204020204" charset="-122"/>
                <a:ea typeface="微软雅黑" panose="020B0503020204020204" charset="-122"/>
                <a:cs typeface="微软雅黑" panose="020B0503020204020204" charset="-122"/>
              </a:defRPr>
            </a:lvl1pPr>
          </a:lstStyle>
          <a:p>
            <a:pPr>
              <a:lnSpc>
                <a:spcPct val="100000"/>
              </a:lnSpc>
            </a:pP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6.1 </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了解</a:t>
            </a:r>
            <a:r>
              <a:rPr lang="en-US" altLang="zh-CN"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Linux</a:t>
            </a:r>
            <a:r>
              <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rPr>
              <a:t>文件系统</a:t>
            </a:r>
            <a:endParaRPr lang="zh-CN" altLang="en-US" dirty="0" err="1">
              <a:solidFill>
                <a:schemeClr val="dk1"/>
              </a:solidFill>
              <a:latin typeface="汉仪旗黑-85S" panose="00020600040101010101" charset="-128"/>
              <a:ea typeface="汉仪旗黑-85S" panose="00020600040101010101" charset="-128"/>
              <a:cs typeface="汉仪旗黑-85S" panose="00020600040101010101" charset="-128"/>
              <a:sym typeface="微软雅黑" panose="020B0503020204020204" charset="-122"/>
            </a:endParaRPr>
          </a:p>
        </p:txBody>
      </p:sp>
      <p:sp>
        <p:nvSpPr>
          <p:cNvPr id="6" name="文本框 5"/>
          <p:cNvSpPr txBox="1"/>
          <p:nvPr/>
        </p:nvSpPr>
        <p:spPr>
          <a:xfrm>
            <a:off x="457200" y="1616075"/>
            <a:ext cx="11180445" cy="2594610"/>
          </a:xfrm>
          <a:prstGeom prst="rect">
            <a:avLst/>
          </a:prstGeom>
          <a:noFill/>
        </p:spPr>
        <p:txBody>
          <a:bodyPr wrap="square" rtlCol="0" anchor="t">
            <a:spAutoFit/>
          </a:bodyPr>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4</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XFS</a:t>
            </a:r>
            <a:endPar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algn="l" fontAlgn="auto">
              <a:lnSpc>
                <a:spcPct val="130000"/>
              </a:lnSpc>
              <a:spcBef>
                <a:spcPts val="0"/>
              </a:spcBef>
              <a:spcAft>
                <a:spcPts val="800"/>
              </a:spcAft>
            </a:pP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      XFS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是一种非常优秀的日志文件系统，是由</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SGI</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于</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20</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世纪</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90</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年代初开发的。</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推出后被业界称为先进的、最具升级性的文件系统技术。它是一个全</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64</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位、快速、稳固的日志文件系统。作为一个</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64</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位文件系统，</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可以支持超大数量的文件（</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9000</a:t>
            </a:r>
            <a:r>
              <a:rPr lang="en-US"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1GB</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），可在大型</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和</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3D</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数据方面发挥显著的性能。</a:t>
            </a:r>
            <a:r>
              <a:rPr lang="en-US" altLang="zh-CN"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XFS</a:t>
            </a:r>
            <a:r>
              <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有能力预测其他文件系统的薄弱环节，同时提供了在不妨碍性能的情况下增强可靠性和快速事故恢复的能力。</a:t>
            </a:r>
            <a:endParaRPr lang="zh-CN" altLang="en-US" sz="2000" spc="100" dirty="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6"/>
    </p:custData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Object 305"/>
          <p:cNvSpPr txBox="1"/>
          <p:nvPr>
            <p:custDataLst>
              <p:tags r:id="rId1"/>
            </p:custDataLst>
          </p:nvPr>
        </p:nvSpPr>
        <p:spPr>
          <a:xfrm>
            <a:off x="1405890" y="3801110"/>
            <a:ext cx="10256520" cy="2027555"/>
          </a:xfrm>
          <a:prstGeom prst="rect">
            <a:avLst/>
          </a:prstGeom>
        </p:spPr>
        <p:txBody>
          <a:bodyPr vert="horz" rtlCol="0" anchor="t" anchorCtr="0">
            <a:normAutofit/>
          </a:bodyPr>
          <a:p>
            <a:pPr marL="0" indent="0" algn="ctr">
              <a:lnSpc>
                <a:spcPct val="100000"/>
              </a:lnSpc>
              <a:spcBef>
                <a:spcPts val="0"/>
              </a:spcBef>
              <a:spcAft>
                <a:spcPts val="0"/>
              </a:spcAft>
              <a:buSzPct val="100000"/>
              <a:buNone/>
            </a:pPr>
            <a:r>
              <a:rPr lang="zh-CN" altLang="en-US" sz="3800" b="1" i="0" spc="220">
                <a:solidFill>
                  <a:schemeClr val="accent1"/>
                </a:solidFill>
                <a:latin typeface="Arial" panose="020B0604020202020204" pitchFamily="34" charset="0"/>
                <a:ea typeface="微软雅黑" panose="020B0503020204020204" charset="-122"/>
              </a:rPr>
              <a:t>任务</a:t>
            </a:r>
            <a:r>
              <a:rPr lang="en-US" altLang="zh-CN" sz="3800" b="1" i="0" spc="220">
                <a:solidFill>
                  <a:schemeClr val="accent1"/>
                </a:solidFill>
                <a:latin typeface="Arial" panose="020B0604020202020204" pitchFamily="34" charset="0"/>
                <a:ea typeface="微软雅黑" panose="020B0503020204020204" charset="-122"/>
              </a:rPr>
              <a:t>6.2 </a:t>
            </a:r>
            <a:r>
              <a:rPr lang="zh-CN" altLang="en-US" sz="3800" b="1" i="0" spc="220">
                <a:solidFill>
                  <a:schemeClr val="accent1"/>
                </a:solidFill>
                <a:latin typeface="Arial" panose="020B0604020202020204" pitchFamily="34" charset="0"/>
                <a:ea typeface="微软雅黑" panose="020B0503020204020204" charset="-122"/>
              </a:rPr>
              <a:t>分析</a:t>
            </a:r>
            <a:r>
              <a:rPr lang="en-US" altLang="zh-CN" sz="3800" b="1" i="0" spc="220">
                <a:solidFill>
                  <a:schemeClr val="accent1"/>
                </a:solidFill>
                <a:latin typeface="Arial" panose="020B0604020202020204" pitchFamily="34" charset="0"/>
                <a:ea typeface="微软雅黑" panose="020B0503020204020204" charset="-122"/>
              </a:rPr>
              <a:t>Linux</a:t>
            </a:r>
            <a:r>
              <a:rPr lang="zh-CN" altLang="en-US" sz="3800" b="1" i="0" spc="220">
                <a:solidFill>
                  <a:schemeClr val="accent1"/>
                </a:solidFill>
                <a:latin typeface="Arial" panose="020B0604020202020204" pitchFamily="34" charset="0"/>
                <a:ea typeface="微软雅黑" panose="020B0503020204020204" charset="-122"/>
              </a:rPr>
              <a:t>文件系统目录结构</a:t>
            </a:r>
            <a:endParaRPr lang="zh-CN" altLang="en-US" sz="3800" b="1" i="0" spc="220">
              <a:solidFill>
                <a:schemeClr val="accent1"/>
              </a:solidFill>
              <a:latin typeface="Arial" panose="020B0604020202020204" pitchFamily="34" charset="0"/>
              <a:ea typeface="微软雅黑" panose="020B0503020204020204" charset="-122"/>
            </a:endParaRPr>
          </a:p>
        </p:txBody>
      </p:sp>
      <p:sp>
        <p:nvSpPr>
          <p:cNvPr id="7" name="Object 305"/>
          <p:cNvSpPr txBox="1"/>
          <p:nvPr>
            <p:custDataLst>
              <p:tags r:id="rId2"/>
            </p:custDataLst>
          </p:nvPr>
        </p:nvSpPr>
        <p:spPr>
          <a:xfrm>
            <a:off x="4897068" y="1515904"/>
            <a:ext cx="2397865" cy="1785432"/>
          </a:xfrm>
          <a:prstGeom prst="rect">
            <a:avLst/>
          </a:prstGeom>
        </p:spPr>
        <p:txBody>
          <a:bodyPr vert="horz" rtlCol="0" anchor="b" anchorCtr="0">
            <a:normAutofit/>
          </a:bodyPr>
          <a:p>
            <a:pPr algn="ctr">
              <a:lnSpc>
                <a:spcPct val="100000"/>
              </a:lnSpc>
            </a:pPr>
            <a:r>
              <a:rPr lang="en-US" altLang="zh-CN" sz="6600" b="1" i="0" dirty="0">
                <a:solidFill>
                  <a:schemeClr val="tx1">
                    <a:lumMod val="85000"/>
                    <a:lumOff val="15000"/>
                  </a:schemeClr>
                </a:solidFill>
                <a:latin typeface="Arial" panose="020B0604020202020204" pitchFamily="34" charset="0"/>
                <a:ea typeface="微软雅黑" panose="020B0503020204020204" charset="-122"/>
              </a:rPr>
              <a:t>02</a:t>
            </a:r>
            <a:endParaRPr lang="en-US" altLang="zh-CN" sz="6600" b="1" i="0" dirty="0">
              <a:solidFill>
                <a:schemeClr val="tx1">
                  <a:lumMod val="85000"/>
                  <a:lumOff val="15000"/>
                </a:schemeClr>
              </a:solidFill>
              <a:latin typeface="Arial" panose="020B0604020202020204" pitchFamily="34" charset="0"/>
              <a:ea typeface="微软雅黑" panose="020B0503020204020204" charset="-122"/>
            </a:endParaRPr>
          </a:p>
        </p:txBody>
      </p:sp>
      <p:cxnSp>
        <p:nvCxnSpPr>
          <p:cNvPr id="6" name="直接连接符 5"/>
          <p:cNvCxnSpPr/>
          <p:nvPr>
            <p:custDataLst>
              <p:tags r:id="rId3"/>
            </p:custDataLst>
          </p:nvPr>
        </p:nvCxnSpPr>
        <p:spPr>
          <a:xfrm>
            <a:off x="1437918" y="3428011"/>
            <a:ext cx="9316164"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4"/>
            </p:custDataLst>
          </p:nvPr>
        </p:nvCxnSpPr>
        <p:spPr>
          <a:xfrm>
            <a:off x="4867144" y="3428011"/>
            <a:ext cx="2457712" cy="0"/>
          </a:xfrm>
          <a:prstGeom prst="line">
            <a:avLst/>
          </a:prstGeom>
          <a:ln w="63500"/>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161.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162.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1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18475_1*i*1"/>
  <p:tag name="KSO_WM_TEMPLATE_CATEGORY" val="diagram"/>
  <p:tag name="KSO_WM_TEMPLATE_INDEX" val="2021847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7.xml><?xml version="1.0" encoding="utf-8"?>
<p:tagLst xmlns:p="http://schemas.openxmlformats.org/presentationml/2006/main">
  <p:tag name="KSO_WM_UNIT_ISCONTENTSTITLE" val="1"/>
  <p:tag name="KSO_WM_UNIT_ISNUMDGMTITLE" val="0"/>
  <p:tag name="KSO_WM_UNIT_PRESET_TEXT" val="目 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18475_1*a*1"/>
  <p:tag name="KSO_WM_TEMPLATE_CATEGORY" val="diagram"/>
  <p:tag name="KSO_WM_TEMPLATE_INDEX" val="2021847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18475_1*i*2"/>
  <p:tag name="KSO_WM_TEMPLATE_CATEGORY" val="diagram"/>
  <p:tag name="KSO_WM_TEMPLATE_INDEX" val="20218475"/>
  <p:tag name="KSO_WM_UNIT_LAYERLEVEL" val="1"/>
  <p:tag name="KSO_WM_TAG_VERSION" val="1.0"/>
  <p:tag name="KSO_WM_BEAUTIFY_FLAG" val="#wm#"/>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475_1*l_h_i*1_1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475_1*l_h_f*1_1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475_1*l_h_i*1_1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475_1*l_h_i*1_2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3.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475_1*l_h_f*1_2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475_1*l_h_i*1_2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475_1*l_h_i*1_3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6.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475_1*l_h_f*1_3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475_1*l_h_i*1_3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18475_1*l_h_i*1_4_1"/>
  <p:tag name="KSO_WM_TEMPLATE_CATEGORY" val="diagram"/>
  <p:tag name="KSO_WM_TEMPLATE_INDEX" val="202184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79.xml><?xml version="1.0" encoding="utf-8"?>
<p:tagLst xmlns:p="http://schemas.openxmlformats.org/presentationml/2006/main">
  <p:tag name="KSO_WM_UNI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8475_1*l_h_f*1_4_1"/>
  <p:tag name="KSO_WM_TEMPLATE_CATEGORY" val="diagram"/>
  <p:tag name="KSO_WM_TEMPLATE_INDEX" val="20218475"/>
  <p:tag name="KSO_WM_UNIT_LAYERLEVEL" val="1_1_1"/>
  <p:tag name="KSO_WM_TAG_VERSION" val="1.0"/>
  <p:tag name="KSO_WM_BEAUTIFY_FLAG" val="#wm#"/>
  <p:tag name="KSO_WM_UNIT_TEXT_FILL_FORE_SCHEMECOLOR_INDEX_BRIGHTNESS" val="0.25"/>
  <p:tag name="KSO_WM_UNIT_TEXT_FILL_FORE_SCHEMECOLOR_INDEX" val="13"/>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18475_1*l_h_i*1_4_2"/>
  <p:tag name="KSO_WM_TEMPLATE_CATEGORY" val="diagram"/>
  <p:tag name="KSO_WM_TEMPLATE_INDEX" val="202184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DIAGRAM_VIRTUALLY_FRAME" val="{&quot;height&quot;:293.2629921259842,&quot;left&quot;:424.5309448818897,&quot;top&quot;:139.3685039370079,&quot;width&quot;:506.4582677165355}"/>
</p:tagLst>
</file>

<file path=ppt/tags/tag181.xml><?xml version="1.0" encoding="utf-8"?>
<p:tagLst xmlns:p="http://schemas.openxmlformats.org/presentationml/2006/main">
  <p:tag name="KSO_WM_BEAUTIFY_FLAG" val="#wm#"/>
  <p:tag name="KSO_WM_TEMPLATE_CATEGORY" val="diagram"/>
  <p:tag name="KSO_WM_TEMPLATE_INDEX" val="20218475"/>
  <p:tag name="KSO_WM_SLIDE_ID" val="diagram20218475_1"/>
  <p:tag name="KSO_WM_TEMPLATE_SUBCATEGORY" val="0"/>
  <p:tag name="KSO_WM_TEMPLATE_MASTER_TYPE" val="0"/>
  <p:tag name="KSO_WM_TEMPLATE_COLOR_TYPE" val="0"/>
  <p:tag name="KSO_WM_SLIDE_TYPE" val="contents"/>
  <p:tag name="KSO_WM_SLIDE_SUBTYPE" val="diag"/>
  <p:tag name="KSO_WM_SLIDE_ITEM_CNT" val="4"/>
  <p:tag name="KSO_WM_SLIDE_INDEX" val="1"/>
  <p:tag name="KSO_WM_DIAGRAM_GROUP_CODE" val="l1-1"/>
  <p:tag name="KSO_WM_SLIDE_DIAGTYPE" val="l"/>
  <p:tag name="KSO_WM_TAG_VERSION" val="1.0"/>
  <p:tag name="KSO_WM_SLIDE_LAYOUT" val="a_l"/>
  <p:tag name="KSO_WM_SLIDE_LAYOUT_CNT" val="1_1"/>
  <p:tag name="KSO_WM_SLIDE_BK_DARK_LIGHT" val="2"/>
  <p:tag name="KSO_WM_SLIDE_BACKGROUND_TYPE" val="general"/>
</p:tagLst>
</file>

<file path=ppt/tags/tag18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183.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186.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19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19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0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0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1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1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18.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21.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2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27.xml><?xml version="1.0" encoding="utf-8"?>
<p:tagLst xmlns:p="http://schemas.openxmlformats.org/presentationml/2006/main">
  <p:tag name="TABLE_SKINIDX" val="0"/>
  <p:tag name="TABLE_COLORIDX" val="a"/>
</p:tagLst>
</file>

<file path=ppt/tags/tag22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3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34.xml><?xml version="1.0" encoding="utf-8"?>
<p:tagLst xmlns:p="http://schemas.openxmlformats.org/presentationml/2006/main">
  <p:tag name="TABLE_SKINIDX" val="0"/>
  <p:tag name="TABLE_COLORIDX" val="a"/>
</p:tagLst>
</file>

<file path=ppt/tags/tag23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1.xml><?xml version="1.0" encoding="utf-8"?>
<p:tagLst xmlns:p="http://schemas.openxmlformats.org/presentationml/2006/main">
  <p:tag name="TABLE_SKINIDX" val="0"/>
  <p:tag name="TABLE_COLORIDX" val="a"/>
</p:tagLst>
</file>

<file path=ppt/tags/tag24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4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48.xml><?xml version="1.0" encoding="utf-8"?>
<p:tagLst xmlns:p="http://schemas.openxmlformats.org/presentationml/2006/main">
  <p:tag name="TABLE_SKINIDX" val="0"/>
  <p:tag name="TABLE_COLORIDX" val="a"/>
</p:tagLst>
</file>

<file path=ppt/tags/tag24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5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55.xml><?xml version="1.0" encoding="utf-8"?>
<p:tagLst xmlns:p="http://schemas.openxmlformats.org/presentationml/2006/main">
  <p:tag name="TABLE_SKINIDX" val="0"/>
  <p:tag name="TABLE_COLORIDX" val="a"/>
</p:tagLst>
</file>

<file path=ppt/tags/tag25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2.xml><?xml version="1.0" encoding="utf-8"?>
<p:tagLst xmlns:p="http://schemas.openxmlformats.org/presentationml/2006/main">
  <p:tag name="TABLE_SKINIDX" val="0"/>
  <p:tag name="TABLE_COLORIDX" val="a"/>
</p:tagLst>
</file>

<file path=ppt/tags/tag26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6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69.xml><?xml version="1.0" encoding="utf-8"?>
<p:tagLst xmlns:p="http://schemas.openxmlformats.org/presentationml/2006/main">
  <p:tag name="TABLE_SKINIDX" val="0"/>
  <p:tag name="TABLE_COLORIDX" val="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7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272.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275.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81.xml><?xml version="1.0" encoding="utf-8"?>
<p:tagLst xmlns:p="http://schemas.openxmlformats.org/presentationml/2006/main">
  <p:tag name="KSO_WM_TAG_VERSION" val="1.0"/>
  <p:tag name="KSO_WM_BEAUTIFY_FLAG" val="#wm#"/>
  <p:tag name="KSO_WM_UNIT_TYPE" val="i"/>
  <p:tag name="KSO_WM_UNIT_ID" val="diagram20208604_1*i*1"/>
  <p:tag name="KSO_WM_TEMPLATE_CATEGORY" val="diagram"/>
  <p:tag name="KSO_WM_TEMPLATE_INDEX" val="20208604"/>
  <p:tag name="KSO_WM_UNIT_INDEX" val="1"/>
  <p:tag name="KSO_WM_UNIT_HIGHLIGHT" val="0"/>
  <p:tag name="KSO_WM_UNIT_COMPATIBLE" val="0"/>
  <p:tag name="KSO_WM_UNIT_DIAGRAM_ISNUMVISUAL" val="0"/>
  <p:tag name="KSO_WM_UNIT_DIAGRAM_ISREFERUNIT" val="0"/>
  <p:tag name="KSO_WM_UNIT_LAYERLEVEL" val="1"/>
  <p:tag name="KSO_WM_UNIT_BLOCK" val="0"/>
  <p:tag name="KSO_WM_UNIT_SM_LIMIT_TYPE" val="2"/>
  <p:tag name="KSO_WM_UNIT_DEC_AREA_ID" val="e352ecb8f5b840f19a3cb857467d0e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VALUE" val="864"/>
  <p:tag name="KSO_WM_TEMPLATE_ASSEMBLE_XID" val="60656e7a4054ed1e2fb7f9a0"/>
  <p:tag name="KSO_WM_TEMPLATE_ASSEMBLE_GROUPID" val="60656e7a4054ed1e2fb7f9a0"/>
  <p:tag name="WM_BEAUTIFY_ZORDER_FLAG_TAG" val="3"/>
</p:tagLst>
</file>

<file path=ppt/tags/tag282.xml><?xml version="1.0" encoding="utf-8"?>
<p:tagLst xmlns:p="http://schemas.openxmlformats.org/presentationml/2006/main">
  <p:tag name="KSO_WM_TAG_VERSION" val="1.0"/>
  <p:tag name="KSO_WM_BEAUTIFY_FLAG" val="#wm#"/>
  <p:tag name="KSO_WM_UNIT_TYPE" val="i"/>
  <p:tag name="KSO_WM_UNIT_ID" val="diagram20208604_1*i*2"/>
  <p:tag name="KSO_WM_TEMPLATE_CATEGORY" val="diagram"/>
  <p:tag name="KSO_WM_TEMPLATE_INDEX" val="20208604"/>
  <p:tag name="KSO_WM_UNIT_INDEX" val="2"/>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65248d0e2eac4a16859a1c0559d33ac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4"/>
</p:tagLst>
</file>

<file path=ppt/tags/tag283.xml><?xml version="1.0" encoding="utf-8"?>
<p:tagLst xmlns:p="http://schemas.openxmlformats.org/presentationml/2006/main">
  <p:tag name="KSO_WM_TAG_VERSION" val="1.0"/>
  <p:tag name="KSO_WM_BEAUTIFY_FLAG" val="#wm#"/>
  <p:tag name="KSO_WM_UNIT_TYPE" val="i"/>
  <p:tag name="KSO_WM_UNIT_ID" val="diagram20208604_1*i*3"/>
  <p:tag name="KSO_WM_TEMPLATE_CATEGORY" val="diagram"/>
  <p:tag name="KSO_WM_TEMPLATE_INDEX" val="20208604"/>
  <p:tag name="KSO_WM_UNIT_INDEX" val="3"/>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d26b32aaa4d84b0dbd1030a6cabd7a68"/>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5"/>
</p:tagLst>
</file>

<file path=ppt/tags/tag284.xml><?xml version="1.0" encoding="utf-8"?>
<p:tagLst xmlns:p="http://schemas.openxmlformats.org/presentationml/2006/main">
  <p:tag name="KSO_WM_TAG_VERSION" val="1.0"/>
  <p:tag name="KSO_WM_BEAUTIFY_FLAG" val="#wm#"/>
  <p:tag name="KSO_WM_UNIT_TYPE" val="i"/>
  <p:tag name="KSO_WM_UNIT_ID" val="diagram20208604_1*i*4"/>
  <p:tag name="KSO_WM_TEMPLATE_CATEGORY" val="diagram"/>
  <p:tag name="KSO_WM_TEMPLATE_INDEX" val="20208604"/>
  <p:tag name="KSO_WM_UNIT_INDEX" val="4"/>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808fb1adb4d744cc9d369074d0507e4f"/>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6"/>
</p:tagLst>
</file>

<file path=ppt/tags/tag285.xml><?xml version="1.0" encoding="utf-8"?>
<p:tagLst xmlns:p="http://schemas.openxmlformats.org/presentationml/2006/main">
  <p:tag name="KSO_WM_TAG_VERSION" val="1.0"/>
  <p:tag name="KSO_WM_BEAUTIFY_FLAG" val="#wm#"/>
  <p:tag name="KSO_WM_UNIT_TYPE" val="i"/>
  <p:tag name="KSO_WM_UNIT_ID" val="diagram20208604_1*i*5"/>
  <p:tag name="KSO_WM_TEMPLATE_CATEGORY" val="diagram"/>
  <p:tag name="KSO_WM_TEMPLATE_INDEX" val="20208604"/>
  <p:tag name="KSO_WM_UNIT_INDEX" val="5"/>
  <p:tag name="KSO_WM_UNIT_HIGHLIGHT" val="0"/>
  <p:tag name="KSO_WM_UNIT_COMPATIBLE" val="0"/>
  <p:tag name="KSO_WM_UNIT_DIAGRAM_ISNUMVISUAL" val="0"/>
  <p:tag name="KSO_WM_UNIT_DIAGRAM_ISREFERUNIT" val="0"/>
  <p:tag name="KSO_WM_UNIT_LAYERLEVEL" val="1"/>
  <p:tag name="KSO_WM_UNIT_BLOCK" val="0"/>
  <p:tag name="KSO_WM_UNIT_SM_LIMIT_TYPE" val="1"/>
  <p:tag name="KSO_WM_UNIT_DEC_AREA_ID" val="060ccbb9a83241f2a52575c4e4f76136"/>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CHIP_GROUPID" val="5ef20c07a491bb0086638b14"/>
  <p:tag name="KSO_WM_CHIP_XID" val="5ef20c07a491bb0086638b15"/>
  <p:tag name="KSO_WM_UNIT_LINE_FORE_SCHEMECOLOR_INDEX_BRIGHTNESS" val="0"/>
  <p:tag name="KSO_WM_UNIT_LINE_FORE_SCHEMECOLOR_INDEX" val="10"/>
  <p:tag name="KSO_WM_UNIT_LINE_FILL_TYPE" val="2"/>
  <p:tag name="KSO_WM_TEMPLATE_ASSEMBLE_XID" val="60656e7a4054ed1e2fb7f9a0"/>
  <p:tag name="KSO_WM_TEMPLATE_ASSEMBLE_GROUPID" val="60656e7a4054ed1e2fb7f9a0"/>
  <p:tag name="WM_BEAUTIFY_ZORDER_FLAG_TAG" val="7"/>
</p:tagLst>
</file>

<file path=ppt/tags/tag28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8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29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2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294.xml><?xml version="1.0" encoding="utf-8"?>
<p:tagLst xmlns:p="http://schemas.openxmlformats.org/presentationml/2006/main">
  <p:tag name="TABLE_ENDDRAG_ORIGIN_RECT" val="568*172"/>
  <p:tag name="TABLE_ENDDRAG_RECT" val="111*230*568*172"/>
  <p:tag name="TABLE_SKINIDX" val="4"/>
  <p:tag name="TABLE_COLORIDX" val="a"/>
</p:tagLst>
</file>

<file path=ppt/tags/tag2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02.xml><?xml version="1.0" encoding="utf-8"?>
<p:tagLst xmlns:p="http://schemas.openxmlformats.org/presentationml/2006/main">
  <p:tag name="TABLE_ENDDRAG_ORIGIN_RECT" val="552*186"/>
  <p:tag name="TABLE_ENDDRAG_RECT" val="130*243*552*186"/>
  <p:tag name="TABLE_SKINIDX" val="4"/>
  <p:tag name="TABLE_COLORIDX" val="a"/>
</p:tagLst>
</file>

<file path=ppt/tags/tag30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0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0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1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1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18.xml><?xml version="1.0" encoding="utf-8"?>
<p:tagLst xmlns:p="http://schemas.openxmlformats.org/presentationml/2006/main">
  <p:tag name="KSO_WM_UNIT_TEXTBOXSTYLE_GUID" val="{fc564368-8ad7-4aee-ad67-3d87b28e141d}"/>
</p:tagLst>
</file>

<file path=ppt/tags/tag319.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3.xml><?xml version="1.0" encoding="utf-8"?>
<p:tagLst xmlns:p="http://schemas.openxmlformats.org/presentationml/2006/main">
  <p:tag name="KSO_WM_UNIT_TEXTBOXSTYLE_GUID" val="{fc564368-8ad7-4aee-ad67-3d87b28e141d}"/>
</p:tagLst>
</file>

<file path=ppt/tags/tag324.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5.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6.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7.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3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Lst>
</file>

<file path=ppt/tags/tag334.xml><?xml version="1.0" encoding="utf-8"?>
<p:tagLst xmlns:p="http://schemas.openxmlformats.org/presentationml/2006/main">
  <p:tag name="KSO_WM_UNIT_TEXTBOXSTYLE_GUID" val="{fc564368-8ad7-4aee-ad67-3d87b28e141d}"/>
</p:tagLst>
</file>

<file path=ppt/tags/tag335.xml><?xml version="1.0" encoding="utf-8"?>
<p:tagLst xmlns:p="http://schemas.openxmlformats.org/presentationml/2006/main">
  <p:tag name="KSO_WM_UNIT_TEXTBOXSTYLE_SHAPETYPE" val="1"/>
  <p:tag name="KSO_WM_UNIT_TEXTBOXSTYLE_ADJUSTLEFT" val="0_-36.07503"/>
  <p:tag name="KSO_WM_UNIT_TEXTBOXSTYLE_ADJUSTTOP" val="0_-34.05"/>
  <p:tag name="KSO_WM_UNIT_HIGHLIGHT" val="0"/>
  <p:tag name="KSO_WM_UNIT_COMPATIBLE" val="0"/>
  <p:tag name="KSO_WM_UNIT_DIAGRAM_ISNUMVISUAL" val="0"/>
  <p:tag name="KSO_WM_UNIT_DIAGRAM_ISREFERUNIT" val="0"/>
  <p:tag name="KSO_WM_UNIT_TYPE" val="i"/>
  <p:tag name="KSO_WM_UNIT_INDEX" val="1"/>
  <p:tag name="KSO_WM_UNIT_ID" val="mixed20201941_123*i*1"/>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6.xml><?xml version="1.0" encoding="utf-8"?>
<p:tagLst xmlns:p="http://schemas.openxmlformats.org/presentationml/2006/main">
  <p:tag name="KSO_WM_UNIT_TEXTBOXSTYLE_SHAPETYPE" val="1"/>
  <p:tag name="KSO_WM_UNIT_TEXTBOXSTYLE_ADJUSTLEFT" val="100_-3.975037"/>
  <p:tag name="KSO_WM_UNIT_TEXTBOXSTYLE_ADJUSTTOP" val="100_-6.900314"/>
  <p:tag name="KSO_WM_UNIT_HIGHLIGHT" val="0"/>
  <p:tag name="KSO_WM_UNIT_COMPATIBLE" val="0"/>
  <p:tag name="KSO_WM_UNIT_DIAGRAM_ISNUMVISUAL" val="0"/>
  <p:tag name="KSO_WM_UNIT_DIAGRAM_ISREFERUNIT" val="0"/>
  <p:tag name="KSO_WM_UNIT_TYPE" val="i"/>
  <p:tag name="KSO_WM_UNIT_INDEX" val="2"/>
  <p:tag name="KSO_WM_UNIT_ID" val="mixed20201941_123*i*2"/>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7.xml><?xml version="1.0" encoding="utf-8"?>
<p:tagLst xmlns:p="http://schemas.openxmlformats.org/presentationml/2006/main">
  <p:tag name="KSO_WM_UNIT_TEXTBOXSTYLE_SHAPETYPE" val="1"/>
  <p:tag name="KSO_WM_UNIT_TEXTBOXSTYLE_ADJUSTLEFT" val="0_-36.07503"/>
  <p:tag name="KSO_WM_UNIT_TEXTBOXSTYLE_ADJUSTTOP" val="0_-34.05"/>
  <p:tag name="KSO_WM_UNIT_TEXTBOXSTYLE_ADJUSTWIDTH" val="100_72.10001"/>
  <p:tag name="KSO_WM_UNIT_TEXTBOXSTYLE_ADJUSTHEIGTH" val="100_67.14999"/>
  <p:tag name="KSO_WM_UNIT_HIGHLIGHT" val="0"/>
  <p:tag name="KSO_WM_UNIT_COMPATIBLE" val="0"/>
  <p:tag name="KSO_WM_UNIT_DIAGRAM_ISNUMVISUAL" val="0"/>
  <p:tag name="KSO_WM_UNIT_DIAGRAM_ISREFERUNIT" val="0"/>
  <p:tag name="KSO_WM_UNIT_TYPE" val="i"/>
  <p:tag name="KSO_WM_UNIT_INDEX" val="3"/>
  <p:tag name="KSO_WM_UNIT_ID" val="mixed20201941_123*i*3"/>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8.xml><?xml version="1.0" encoding="utf-8"?>
<p:tagLst xmlns:p="http://schemas.openxmlformats.org/presentationml/2006/main">
  <p:tag name="KSO_WM_UNIT_TEXTBOXSTYLE_SHAPETYPE" val="1"/>
  <p:tag name="KSO_WM_UNIT_TEXTBOXSTYLE_ADJUSTLEFT" val="0_-25.07503"/>
  <p:tag name="KSO_WM_UNIT_TEXTBOXSTYLE_ADJUSTTOP" val="0_-24"/>
  <p:tag name="KSO_WM_UNIT_TEXTBOXSTYLE_ADJUSTWIDTH" val="100_50.14999"/>
  <p:tag name="KSO_WM_UNIT_TEXTBOXSTYLE_ADJUSTHEIGTH" val="100_47.95"/>
  <p:tag name="KSO_WM_UNIT_HIGHLIGHT" val="0"/>
  <p:tag name="KSO_WM_UNIT_COMPATIBLE" val="0"/>
  <p:tag name="KSO_WM_UNIT_DIAGRAM_ISNUMVISUAL" val="0"/>
  <p:tag name="KSO_WM_UNIT_DIAGRAM_ISREFERUNIT" val="0"/>
  <p:tag name="KSO_WM_UNIT_TYPE" val="i"/>
  <p:tag name="KSO_WM_UNIT_INDEX" val="4"/>
  <p:tag name="KSO_WM_UNIT_ID" val="mixed20201941_123*i*4"/>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FILL_FORE_SCHEMECOLOR_INDEX_BRIGHTNESS" val="0"/>
  <p:tag name="KSO_WM_UNIT_FILL_FORE_SCHEMECOLOR_INDEX" val="14"/>
  <p:tag name="KSO_WM_UNIT_FILL_TYPE" val="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41_123*f*1"/>
  <p:tag name="KSO_WM_TEMPLATE_CATEGORY" val="mixed"/>
  <p:tag name="KSO_WM_TEMPLATE_INDEX" val="20201941"/>
  <p:tag name="KSO_WM_UNIT_LAYERLEVEL" val="1"/>
  <p:tag name="KSO_WM_TAG_VERSION" val="1.0"/>
  <p:tag name="KSO_WM_BEAUTIFY_FLAG" val="#wm#"/>
  <p:tag name="KSO_WM_UNIT_TEXTBOXSTYLE_GUID" val="{fc564368-8ad7-4aee-ad67-3d87b28e141d}"/>
  <p:tag name="KSO_WM_UNIT_TEXTBOXSTYLE_TYPE" val="8"/>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4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i*1_1"/>
  <p:tag name="KSO_WM_TEMPLATE_CATEGORY" val="diagram"/>
  <p:tag name="KSO_WM_TEMPLATE_INDEX" val="20216493"/>
  <p:tag name="KSO_WM_UNIT_LAYERLEVEL" val="1_1"/>
  <p:tag name="KSO_WM_TAG_VERSION" val="1.0"/>
  <p:tag name="KSO_WM_BEAUTIFY_FLAG" val="#wm#"/>
  <p:tag name="KSO_WM_DIAGRAM_GROUP_CODE" val="m1-1"/>
  <p:tag name="KSO_WM_UNIT_TYPE" val="m_i"/>
  <p:tag name="KSO_WM_UNIT_INDEX" val="1_1"/>
  <p:tag name="KSO_WM_UNIT_LINE_FORE_SCHEMECOLOR_INDEX_BRIGHTNESS" val="-0.15"/>
  <p:tag name="KSO_WM_UNIT_LINE_FORE_SCHEMECOLOR_INDEX" val="14"/>
  <p:tag name="KSO_WM_UNIT_LINE_FILL_TYPE" val="2"/>
  <p:tag name="KSO_WM_DIAGRAM_VIRTUALLY_FRAME" val="{&quot;height&quot;:329.85,&quot;left&quot;:50.900472440944874,&quot;top&quot;:110.85,&quot;width&quot;:873.099527559055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1_1"/>
  <p:tag name="KSO_WM_TEMPLATE_CATEGORY" val="diagram"/>
  <p:tag name="KSO_WM_TEMPLATE_INDEX" val="20216493"/>
  <p:tag name="KSO_WM_UNIT_LAYERLEVEL" val="1_1_1"/>
  <p:tag name="KSO_WM_TAG_VERSION" val="1.0"/>
  <p:tag name="KSO_WM_BEAUTIFY_FLAG" val="#wm#"/>
  <p:tag name="KSO_WM_DIAGRAM_GROUP_CODE" val="m1-1"/>
  <p:tag name="KSO_WM_UNIT_TYPE" val="m_h_i"/>
  <p:tag name="KSO_WM_UNIT_INDEX" val="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DIAGRAM_VIRTUALLY_FRAME" val="{&quot;height&quot;:329.85,&quot;left&quot;:50.900472440944874,&quot;top&quot;:110.85,&quot;width&quot;:873.099527559055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1_2"/>
  <p:tag name="KSO_WM_TEMPLATE_CATEGORY" val="diagram"/>
  <p:tag name="KSO_WM_TEMPLATE_INDEX" val="20216493"/>
  <p:tag name="KSO_WM_UNIT_LAYERLEVEL" val="1_1_1"/>
  <p:tag name="KSO_WM_TAG_VERSION" val="1.0"/>
  <p:tag name="KSO_WM_BEAUTIFY_FLAG" val="#wm#"/>
  <p:tag name="KSO_WM_DIAGRAM_GROUP_CODE" val="m1-1"/>
  <p:tag name="KSO_WM_UNIT_SUBTYPE" val="d"/>
  <p:tag name="KSO_WM_UNIT_TYPE" val="m_h_i"/>
  <p:tag name="KSO_WM_UNIT_INDEX" val="1_1_2"/>
  <p:tag name="KSO_WM_UNIT_TEXT_FILL_FORE_SCHEMECOLOR_INDEX_BRIGHTNESS" val="0"/>
  <p:tag name="KSO_WM_UNIT_TEXT_FILL_FORE_SCHEMECOLOR_INDEX" val="14"/>
  <p:tag name="KSO_WM_UNIT_TEXT_FILL_TYPE" val="1"/>
  <p:tag name="KSO_WM_DIAGRAM_VIRTUALLY_FRAME" val="{&quot;height&quot;:329.85,&quot;left&quot;:50.900472440944874,&quot;top&quot;:110.85,&quot;width&quot;:873.099527559055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2_1"/>
  <p:tag name="KSO_WM_TEMPLATE_CATEGORY" val="diagram"/>
  <p:tag name="KSO_WM_TEMPLATE_INDEX" val="20216493"/>
  <p:tag name="KSO_WM_UNIT_LAYERLEVEL" val="1_1_1"/>
  <p:tag name="KSO_WM_TAG_VERSION" val="1.0"/>
  <p:tag name="KSO_WM_BEAUTIFY_FLAG" val="#wm#"/>
  <p:tag name="KSO_WM_DIAGRAM_GROUP_CODE" val="m1-1"/>
  <p:tag name="KSO_WM_UNIT_TYPE" val="m_h_i"/>
  <p:tag name="KSO_WM_UNIT_INDEX" val="1_2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DIAGRAM_VIRTUALLY_FRAME" val="{&quot;height&quot;:329.85,&quot;left&quot;:50.900472440944874,&quot;top&quot;:110.85,&quot;width&quot;:873.099527559055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2_2"/>
  <p:tag name="KSO_WM_TEMPLATE_CATEGORY" val="diagram"/>
  <p:tag name="KSO_WM_TEMPLATE_INDEX" val="20216493"/>
  <p:tag name="KSO_WM_UNIT_LAYERLEVEL" val="1_1_1"/>
  <p:tag name="KSO_WM_TAG_VERSION" val="1.0"/>
  <p:tag name="KSO_WM_BEAUTIFY_FLAG" val="#wm#"/>
  <p:tag name="KSO_WM_DIAGRAM_GROUP_CODE" val="m1-1"/>
  <p:tag name="KSO_WM_UNIT_SUBTYPE" val="d"/>
  <p:tag name="KSO_WM_UNIT_TYPE" val="m_h_i"/>
  <p:tag name="KSO_WM_UNIT_INDEX" val="1_2_2"/>
  <p:tag name="KSO_WM_UNIT_TEXT_FILL_FORE_SCHEMECOLOR_INDEX_BRIGHTNESS" val="0"/>
  <p:tag name="KSO_WM_UNIT_TEXT_FILL_FORE_SCHEMECOLOR_INDEX" val="14"/>
  <p:tag name="KSO_WM_UNIT_TEXT_FILL_TYPE" val="1"/>
  <p:tag name="KSO_WM_DIAGRAM_VIRTUALLY_FRAME" val="{&quot;height&quot;:329.85,&quot;left&quot;:50.900472440944874,&quot;top&quot;:110.85,&quot;width&quot;:873.099527559055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f*1_1_1"/>
  <p:tag name="KSO_WM_TEMPLATE_CATEGORY" val="diagram"/>
  <p:tag name="KSO_WM_TEMPLATE_INDEX" val="20216493"/>
  <p:tag name="KSO_WM_UNIT_LAYERLEVEL" val="1_1_1"/>
  <p:tag name="KSO_WM_TAG_VERSION" val="1.0"/>
  <p:tag name="KSO_WM_BEAUTIFY_FLAG" val="#wm#"/>
  <p:tag name="KSO_WM_UNIT_SUBTYPE" val="a"/>
  <p:tag name="KSO_WM_UNIT_PRESET_TEXT" val="单击此处输入你的正文，文字是您思想的提炼，为了最终演示发布的良好效果，请尽量言简意赅的阐述观点。"/>
  <p:tag name="KSO_WM_UNIT_NOCLEAR" val="0"/>
  <p:tag name="KSO_WM_DIAGRAM_GROUP_CODE" val="m1-1"/>
  <p:tag name="KSO_WM_UNIT_TYPE" val="m_h_f"/>
  <p:tag name="KSO_WM_UNIT_INDEX" val="1_1_1"/>
  <p:tag name="KSO_WM_UNIT_TEXT_FILL_FORE_SCHEMECOLOR_INDEX_BRIGHTNESS" val="0.25"/>
  <p:tag name="KSO_WM_UNIT_TEXT_FILL_FORE_SCHEMECOLOR_INDEX" val="13"/>
  <p:tag name="KSO_WM_UNIT_TEXT_FILL_TYPE" val="1"/>
  <p:tag name="KSO_WM_DIAGRAM_VIRTUALLY_FRAME" val="{&quot;height&quot;:329.85,&quot;left&quot;:50.900472440944874,&quot;top&quot;:110.85,&quot;width&quot;:873.099527559055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a*1_1_1"/>
  <p:tag name="KSO_WM_TEMPLATE_CATEGORY" val="diagram"/>
  <p:tag name="KSO_WM_TEMPLATE_INDEX" val="20216493"/>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m1-1"/>
  <p:tag name="KSO_WM_UNIT_TYPE" val="m_h_a"/>
  <p:tag name="KSO_WM_UNIT_INDEX" val="1_1_1"/>
  <p:tag name="KSO_WM_UNIT_TEXT_FILL_FORE_SCHEMECOLOR_INDEX_BRIGHTNESS" val="0"/>
  <p:tag name="KSO_WM_UNIT_TEXT_FILL_FORE_SCHEMECOLOR_INDEX" val="5"/>
  <p:tag name="KSO_WM_UNIT_TEXT_FILL_TYPE" val="1"/>
  <p:tag name="KSO_WM_DIAGRAM_VIRTUALLY_FRAME" val="{&quot;height&quot;:329.85,&quot;left&quot;:50.900472440944874,&quot;top&quot;:110.85,&quot;width&quot;:873.099527559055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f*1_2_1"/>
  <p:tag name="KSO_WM_TEMPLATE_CATEGORY" val="diagram"/>
  <p:tag name="KSO_WM_TEMPLATE_INDEX" val="20216493"/>
  <p:tag name="KSO_WM_UNIT_LAYERLEVEL" val="1_1_1"/>
  <p:tag name="KSO_WM_TAG_VERSION" val="1.0"/>
  <p:tag name="KSO_WM_BEAUTIFY_FLAG" val="#wm#"/>
  <p:tag name="KSO_WM_UNIT_SUBTYPE" val="a"/>
  <p:tag name="KSO_WM_UNIT_PRESET_TEXT" val="单击此处输入你的正文，文字是您思想的提炼，为了最终演示发布的良好效果，请尽量言简意赅的阐述观点。"/>
  <p:tag name="KSO_WM_UNIT_NOCLEAR" val="0"/>
  <p:tag name="KSO_WM_DIAGRAM_GROUP_CODE" val="m1-1"/>
  <p:tag name="KSO_WM_UNIT_TYPE" val="m_h_f"/>
  <p:tag name="KSO_WM_UNIT_INDEX" val="1_2_1"/>
  <p:tag name="KSO_WM_UNIT_TEXT_FILL_FORE_SCHEMECOLOR_INDEX_BRIGHTNESS" val="0.25"/>
  <p:tag name="KSO_WM_UNIT_TEXT_FILL_FORE_SCHEMECOLOR_INDEX" val="13"/>
  <p:tag name="KSO_WM_UNIT_TEXT_FILL_TYPE" val="1"/>
  <p:tag name="KSO_WM_DIAGRAM_VIRTUALLY_FRAME" val="{&quot;height&quot;:329.85,&quot;left&quot;:50.900472440944874,&quot;top&quot;:110.85,&quot;width&quot;:873.099527559055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a*1_2_1"/>
  <p:tag name="KSO_WM_TEMPLATE_CATEGORY" val="diagram"/>
  <p:tag name="KSO_WM_TEMPLATE_INDEX" val="20216493"/>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m1-1"/>
  <p:tag name="KSO_WM_UNIT_TYPE" val="m_h_a"/>
  <p:tag name="KSO_WM_UNIT_INDEX" val="1_2_1"/>
  <p:tag name="KSO_WM_UNIT_TEXT_FILL_FORE_SCHEMECOLOR_INDEX_BRIGHTNESS" val="0"/>
  <p:tag name="KSO_WM_UNIT_TEXT_FILL_FORE_SCHEMECOLOR_INDEX" val="6"/>
  <p:tag name="KSO_WM_UNIT_TEXT_FILL_TYPE" val="1"/>
  <p:tag name="KSO_WM_DIAGRAM_VIRTUALLY_FRAME" val="{&quot;height&quot;:329.85,&quot;left&quot;:50.900472440944874,&quot;top&quot;:110.85,&quot;width&quot;:873.0995275590551}"/>
</p:tagLst>
</file>

<file path=ppt/tags/tag35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604_1*f*1"/>
  <p:tag name="KSO_WM_TEMPLATE_CATEGORY" val="diagram"/>
  <p:tag name="KSO_WM_TEMPLATE_INDEX" val="20208604"/>
  <p:tag name="KSO_WM_UNIT_LAYERLEVEL" val="1"/>
  <p:tag name="KSO_WM_TAG_VERSION" val="1.0"/>
  <p:tag name="KSO_WM_BEAUTIFY_FLAG" val="#wm#"/>
  <p:tag name="KSO_WM_UNIT_DEFAULT_FONT" val="14;20;2"/>
  <p:tag name="KSO_WM_UNIT_BLOCK" val="0"/>
  <p:tag name="KSO_WM_UNIT_VALUE" val="588"/>
  <p:tag name="KSO_WM_UNIT_SHOW_EDIT_AREA_INDICATION" val="1"/>
  <p:tag name="KSO_WM_CHIP_GROUPID" val="5e6b05596848fb12bee65ac8"/>
  <p:tag name="KSO_WM_CHIP_XID" val="5e6b05596848fb12bee65aca"/>
  <p:tag name="KSO_WM_UNIT_DEC_AREA_ID" val="5557aaf2e9bc4b2499ccf5d271336a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f7d2160ef064691979e787d147d2e4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e7a4054ed1e2fb7f9a0"/>
  <p:tag name="KSO_WM_TEMPLATE_ASSEMBLE_GROUPID" val="60656e7a4054ed1e2fb7f9a0"/>
  <p:tag name="WM_BEAUTIFY_ZORDER_FLAG_TAG" val="8"/>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1_1"/>
  <p:tag name="KSO_WM_TEMPLATE_CATEGORY" val="diagram"/>
  <p:tag name="KSO_WM_TEMPLATE_INDEX" val="20216493"/>
  <p:tag name="KSO_WM_UNIT_LAYERLEVEL" val="1_1_1"/>
  <p:tag name="KSO_WM_TAG_VERSION" val="1.0"/>
  <p:tag name="KSO_WM_DIAGRAM_GROUP_CODE" val="m1-1"/>
  <p:tag name="KSO_WM_UNIT_TYPE" val="m_h_i"/>
  <p:tag name="KSO_WM_UNIT_INDEX" val="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DIAGRAM_VIRTUALLY_FRAME" val="{&quot;height&quot;:329.85,&quot;left&quot;:50.900472440944874,&quot;top&quot;:110.85,&quot;width&quot;:873.099527559055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6493_1*m_h_i*1_1_2"/>
  <p:tag name="KSO_WM_TEMPLATE_CATEGORY" val="diagram"/>
  <p:tag name="KSO_WM_TEMPLATE_INDEX" val="20216493"/>
  <p:tag name="KSO_WM_UNIT_LAYERLEVEL" val="1_1_1"/>
  <p:tag name="KSO_WM_TAG_VERSION" val="1.0"/>
  <p:tag name="KSO_WM_DIAGRAM_GROUP_CODE" val="m1-1"/>
  <p:tag name="KSO_WM_UNIT_SUBTYPE" val="d"/>
  <p:tag name="KSO_WM_UNIT_TYPE" val="m_h_i"/>
  <p:tag name="KSO_WM_UNIT_INDEX" val="1_1_2"/>
  <p:tag name="KSO_WM_UNIT_TEXT_FILL_FORE_SCHEMECOLOR_INDEX_BRIGHTNESS" val="0"/>
  <p:tag name="KSO_WM_UNIT_TEXT_FILL_FORE_SCHEMECOLOR_INDEX" val="14"/>
  <p:tag name="KSO_WM_UNIT_TEXT_FILL_TYPE" val="1"/>
  <p:tag name="KSO_WM_DIAGRAM_VIRTUALLY_FRAME" val="{&quot;height&quot;:329.85,&quot;left&quot;:50.900472440944874,&quot;top&quot;:110.85,&quot;width&quot;:873.0995275590551}"/>
</p:tagLst>
</file>

<file path=ppt/tags/tag36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6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7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Lst>
</file>

<file path=ppt/tags/tag37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938_1*l_h_i*1_1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DIAGRAM_VIRTUALLY_FRAME" val="{&quot;height&quot;:347.57740157480316,&quot;left&quot;:102.58039370078741,&quot;top&quot;:132.18094488188976,&quot;width&quot;:798.219606299212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68938_1*l_h_i*1_1_2"/>
  <p:tag name="KSO_WM_TEMPLATE_CATEGORY" val="diagram"/>
  <p:tag name="KSO_WM_TEMPLATE_INDEX" val="2016893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5"/>
  <p:tag name="KSO_WM_UNIT_TEXT_FILL_TYPE" val="1"/>
  <p:tag name="KSO_WM_DIAGRAM_VIRTUALLY_FRAME" val="{&quot;height&quot;:347.57740157480316,&quot;left&quot;:102.58039370078741,&quot;top&quot;:132.18094488188976,&quot;width&quot;:798.2196062992126}"/>
</p:tagLst>
</file>

<file path=ppt/tags/tag37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938_1*l_h_f*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DIAGRAM_VIRTUALLY_FRAME" val="{&quot;height&quot;:347.57740157480316,&quot;left&quot;:102.58039370078741,&quot;top&quot;:132.18094488188976,&quot;width&quot;:798.219606299212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938_1*l_h_a*1_1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DIAGRAM_VIRTUALLY_FRAME" val="{&quot;height&quot;:347.57740157480316,&quot;left&quot;:102.58039370078741,&quot;top&quot;:132.18094488188976,&quot;width&quot;:798.2196062992126}"/>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938_1*l_h_i*1_2_1"/>
  <p:tag name="KSO_WM_TEMPLATE_CATEGORY" val="diagram"/>
  <p:tag name="KSO_WM_TEMPLATE_INDEX" val="20168938"/>
  <p:tag name="KSO_WM_UNIT_LAYERLEVEL" val="1_1_1"/>
  <p:tag name="KSO_WM_TAG_VERSION" val="1.0"/>
  <p:tag name="KSO_WM_BEAUTIFY_FLAG" val="#wm#"/>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DIAGRAM_VIRTUALLY_FRAME" val="{&quot;height&quot;:347.57740157480316,&quot;left&quot;:102.58039370078741,&quot;top&quot;:132.18094488188976,&quot;width&quot;:798.2196062992126}"/>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68938_1*l_h_i*1_2_2"/>
  <p:tag name="KSO_WM_TEMPLATE_CATEGORY" val="diagram"/>
  <p:tag name="KSO_WM_TEMPLATE_INDEX" val="2016893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6"/>
  <p:tag name="KSO_WM_UNIT_TEXT_FILL_TYPE" val="1"/>
  <p:tag name="KSO_WM_DIAGRAM_VIRTUALLY_FRAME" val="{&quot;height&quot;:347.57740157480316,&quot;left&quot;:102.58039370078741,&quot;top&quot;:132.18094488188976,&quot;width&quot;:798.2196062992126}"/>
</p:tagLst>
</file>

<file path=ppt/tags/tag383.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938_1*l_h_f*1_2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13"/>
  <p:tag name="KSO_WM_UNIT_TEXT_FILL_TYPE" val="1"/>
  <p:tag name="KSO_WM_DIAGRAM_VIRTUALLY_FRAME" val="{&quot;height&quot;:347.57740157480316,&quot;left&quot;:102.58039370078741,&quot;top&quot;:132.18094488188976,&quot;width&quot;:798.2196062992126}"/>
</p:tagLst>
</file>

<file path=ppt/tags/tag38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938_1*l_h_a*1_2_1"/>
  <p:tag name="KSO_WM_TEMPLATE_CATEGORY" val="diagram"/>
  <p:tag name="KSO_WM_TEMPLATE_INDEX" val="20168938"/>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DIAGRAM_VIRTUALLY_FRAME" val="{&quot;height&quot;:347.57740157480316,&quot;left&quot;:102.58039370078741,&quot;top&quot;:132.18094488188976,&quot;width&quot;:798.2196062992126}"/>
</p:tagLst>
</file>

<file path=ppt/tags/tag38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6&quot;,&quot;maxSize&quot;:{&quot;size1&quot;:20},&quot;minSize&quot;:{&quot;size1&quot;:11.2},&quot;normalSize&quot;:{&quot;size1&quot;:11.2},&quot;subLayout&quot;:[{&quot;id&quot;:&quot;2025-07-18T21:42:46&quot;,&quot;margin&quot;:{&quot;bottom&quot;:0.025999998673796654,&quot;left&quot;:1.2699999809265137,&quot;right&quot;:1.2699999809265137,&quot;top&quot;:0.4230000376701355},&quot;type&quot;:0},{&quot;id&quot;:&quot;2025-07-18T21:42: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843_1*f*1"/>
  <p:tag name="KSO_WM_TEMPLATE_CATEGORY" val="diagram"/>
  <p:tag name="KSO_WM_TEMPLATE_INDEX" val="20212843"/>
  <p:tag name="KSO_WM_UNIT_LAYERLEVEL" val="1"/>
  <p:tag name="KSO_WM_TAG_VERSION" val="1.0"/>
  <p:tag name="KSO_WM_BEAUTIFY_FLAG" val="#wm#"/>
  <p:tag name="KSO_WM_UNIT_DEFAULT_FONT" val="14;20;2"/>
  <p:tag name="KSO_WM_UNIT_BLOCK" val="0"/>
  <p:tag name="KSO_WM_UNIT_VALUE" val="576"/>
  <p:tag name="KSO_WM_UNIT_SHOW_EDIT_AREA_INDICATION" val="1"/>
  <p:tag name="KSO_WM_CHIP_GROUPID" val="5e6b05596848fb12bee65ac8"/>
  <p:tag name="KSO_WM_CHIP_XID" val="5e6b05596848fb12bee65aca"/>
  <p:tag name="KSO_WM_UNIT_DEC_AREA_ID" val="8cb1ccbfd41a4f08aa021a2337e676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3f115901fe44f3787d5c3752471e8b4"/>
  <p:tag name="KSO_WM_UNIT_SUPPORT_UNIT_TYPE" val="[&quot;l&quot;,&quot;m&quot;,&quot;n&quot;,&quot;o&quot;,&quot;p&quot;,&quot;q&quot;,&quot;r&quot;,&quot;δ&quot;,&quot;ε&quot;,&quot;ζ&quot;,&quot;η&quot;,&quot;d&quot;,&quot;α&quot;,&quot;β&quot;,&quot;θ&quot;]"/>
  <p:tag name="KSO_WM_UNIT_TEXT_FILL_FORE_SCHEMECOLOR_INDEX_BRIGHTNESS" val="0.25"/>
  <p:tag name="KSO_WM_UNIT_TEXT_FILL_FORE_SCHEMECOLOR_INDEX" val="13"/>
  <p:tag name="KSO_WM_UNIT_TEXT_FILL_TYPE" val="1"/>
  <p:tag name="KSO_WM_TEMPLATE_ASSEMBLE_XID" val="60656f644054ed1e2fb8092e"/>
  <p:tag name="KSO_WM_TEMPLATE_ASSEMBLE_GROUPID" val="60656f644054ed1e2fb8092e"/>
  <p:tag name="WM_BEAUTIFY_ZORDER_FLAG_TAG" val="3"/>
</p:tagLst>
</file>

<file path=ppt/tags/tag39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5&quot;,&quot;maxSize&quot;:{&quot;size1&quot;:20},&quot;minSize&quot;:{&quot;size1&quot;:11.2},&quot;normalSize&quot;:{&quot;size1&quot;:11.2},&quot;subLayout&quot;:[{&quot;id&quot;:&quot;2025-07-18T21:42:45&quot;,&quot;margin&quot;:{&quot;bottom&quot;:0.025999998673796654,&quot;left&quot;:1.2699999809265137,&quot;right&quot;:1.2699999809265137,&quot;top&quot;:0.4230000376701355},&quot;type&quot;:0},{&quot;id&quot;:&quot;2025-07-18T21:42:45&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3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39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3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39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2:46&quot;,&quot;maxSize&quot;:{&quot;size1&quot;:20},&quot;minSize&quot;:{&quot;size1&quot;:11.2},&quot;normalSize&quot;:{&quot;size1&quot;:11.2},&quot;subLayout&quot;:[{&quot;id&quot;:&quot;2025-07-18T21:42:46&quot;,&quot;margin&quot;:{&quot;bottom&quot;:0.025999998673796654,&quot;left&quot;:1.2699999809265137,&quot;right&quot;:1.2699999809265137,&quot;top&quot;:0.4230000376701355},&quot;type&quot;:0},{&quot;id&quot;:&quot;2025-07-18T21:42:46&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diagram20220712_1*a*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c070183f6e5044f4bba1de7107ae420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Lst>
</file>

<file path=ppt/tags/tag401.xml><?xml version="1.0" encoding="utf-8"?>
<p:tagLst xmlns:p="http://schemas.openxmlformats.org/presentationml/2006/main">
  <p:tag name="KSO_WM_UNIT_PRESET_TEXT" val="01"/>
  <p:tag name="KSO_WM_UNIT_NOCLEAR" val="0"/>
  <p:tag name="KSO_WM_UNIT_VALUE" val="1"/>
  <p:tag name="KSO_WM_UNIT_HIGHLIGHT" val="0"/>
  <p:tag name="KSO_WM_UNIT_COMPATIBLE" val="1"/>
  <p:tag name="KSO_WM_UNIT_DIAGRAM_ISNUMVISUAL" val="0"/>
  <p:tag name="KSO_WM_UNIT_DIAGRAM_ISREFERUNIT" val="0"/>
  <p:tag name="KSO_WM_UNIT_TYPE" val="e"/>
  <p:tag name="KSO_WM_UNIT_INDEX" val="1"/>
  <p:tag name="KSO_WM_UNIT_ID" val="diagram20220712_1*e*1"/>
  <p:tag name="KSO_WM_TEMPLATE_CATEGORY" val="diagram"/>
  <p:tag name="KSO_WM_TEMPLATE_INDEX" val="20220712"/>
  <p:tag name="KSO_WM_UNIT_LAYERLEVEL" val="1"/>
  <p:tag name="KSO_WM_TAG_VERSION" val="1.0"/>
  <p:tag name="KSO_WM_BEAUTIFY_FLAG" val="#wm#"/>
  <p:tag name="KSO_WM_UNIT_DEFAULT_FONT" val="66;72;2"/>
  <p:tag name="KSO_WM_UNIT_BLOCK" val="0"/>
  <p:tag name="KSO_WM_UNIT_SM_LIMIT_TYPE" val="2"/>
  <p:tag name="KSO_WM_UNIT_DEC_AREA_ID" val="1d1ae152b0c2446db6f2923088ba433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61849bb8a6a891b1f9dbb863"/>
  <p:tag name="KSO_WM_CHIP_XID" val="61849bb8a6a891b1f9dbb860"/>
  <p:tag name="KSO_WM_UNIT_TEXT_FILL_FORE_SCHEMECOLOR_INDEX_BRIGHTNESS" val="0.15"/>
  <p:tag name="KSO_WM_UNIT_TEXT_FILL_FORE_SCHEMECOLOR_INDEX" val="13"/>
  <p:tag name="KSO_WM_UNIT_TEXT_FILL_TYPE"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712_1*i*1"/>
  <p:tag name="KSO_WM_TEMPLATE_CATEGORY" val="diagram"/>
  <p:tag name="KSO_WM_TEMPLATE_INDEX" val="20220712"/>
  <p:tag name="KSO_WM_UNIT_LAYERLEVEL" val="1"/>
  <p:tag name="KSO_WM_TAG_VERSION" val="1.0"/>
  <p:tag name="KSO_WM_BEAUTIFY_FLAG" val="#wm#"/>
  <p:tag name="KSO_WM_UNIT_BLOCK" val="0"/>
  <p:tag name="KSO_WM_UNIT_DEC_AREA_ID" val="15567fdd8a724876a82cb36dba2fabd7"/>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20712_1*i*2"/>
  <p:tag name="KSO_WM_TEMPLATE_CATEGORY" val="diagram"/>
  <p:tag name="KSO_WM_TEMPLATE_INDEX" val="20220712"/>
  <p:tag name="KSO_WM_UNIT_LAYERLEVEL" val="1"/>
  <p:tag name="KSO_WM_TAG_VERSION" val="1.0"/>
  <p:tag name="KSO_WM_BEAUTIFY_FLAG" val="#wm#"/>
  <p:tag name="KSO_WM_UNIT_BLOCK" val="0"/>
  <p:tag name="KSO_WM_UNIT_DEC_AREA_ID" val="08a9191f296142fba30bb4bce153f3f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61849bb8a6a891b1f9dbb863"/>
  <p:tag name="KSO_WM_CHIP_XID" val="61849bb8a6a891b1f9dbb860"/>
  <p:tag name="KSO_WM_UNIT_LINE_FORE_SCHEMECOLOR_INDEX_BRIGHTNESS" val="0"/>
  <p:tag name="KSO_WM_UNIT_LINE_FORE_SCHEMECOLOR_INDEX" val="5"/>
  <p:tag name="KSO_WM_UNIT_LINE_FILL_TYPE" val="2"/>
</p:tagLst>
</file>

<file path=ppt/tags/tag404.xml><?xml version="1.0" encoding="utf-8"?>
<p:tagLst xmlns:p="http://schemas.openxmlformats.org/presentationml/2006/main">
  <p:tag name="KSO_WM_BEAUTIFY_FLAG" val="#wm#"/>
  <p:tag name="KSO_WM_TEMPLATE_CATEGORY" val="custom"/>
  <p:tag name="KSO_WM_TEMPLATE_INDEX" val="20202545"/>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0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1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1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1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2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2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3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3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3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4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4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5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5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6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6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7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7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8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4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4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4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4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4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0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2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5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56_1*l_h_i*1_1_2"/>
  <p:tag name="KSO_WM_TEMPLATE_CATEGORY" val="diagram"/>
  <p:tag name="KSO_WM_TEMPLATE_INDEX" val="20214856"/>
  <p:tag name="KSO_WM_UNIT_LAYERLEVEL" val="1_1_1"/>
  <p:tag name="KSO_WM_TAG_VERSION" val="1.0"/>
  <p:tag name="KSO_WM_DIAGRAM_GROUP_CODE" val="l1-1"/>
  <p:tag name="KSO_WM_UNIT_TYPE" val="l_h_i"/>
  <p:tag name="KSO_WM_UNIT_INDEX" val="1_1_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DIAGRAM_VIRTUALLY_FRAME" val="{&quot;height&quot;:326.44897637795276,&quot;left&quot;:113.73062992125983,&quot;top&quot;:160.8,&quot;width&quot;:732.5387401574802}"/>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4856_1*l_h_i*1_1_2"/>
  <p:tag name="KSO_WM_TEMPLATE_CATEGORY" val="diagram"/>
  <p:tag name="KSO_WM_TEMPLATE_INDEX" val="20214856"/>
  <p:tag name="KSO_WM_UNIT_LAYERLEVEL" val="1_1_1"/>
  <p:tag name="KSO_WM_TAG_VERSION" val="1.0"/>
  <p:tag name="KSO_WM_DIAGRAM_GROUP_CODE" val="l1-1"/>
  <p:tag name="KSO_WM_UNIT_TYPE" val="l_h_i"/>
  <p:tag name="KSO_WM_UNIT_INDEX" val="1_1_2"/>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DIAGRAM_VIRTUALLY_FRAME" val="{&quot;height&quot;:326.44897637795276,&quot;left&quot;:113.73062992125983,&quot;top&quot;:160.8,&quot;width&quot;:732.5387401574802}"/>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6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6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7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7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8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8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8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59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5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59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5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0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0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0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0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14.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16.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21.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23.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28.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35.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37.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2.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44.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49.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51.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56.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58.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63.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65.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0.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72.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6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20058_1*i*1"/>
  <p:tag name="KSO_WM_TEMPLATE_CATEGORY" val="diagram"/>
  <p:tag name="KSO_WM_TEMPLATE_INDEX" val="20220058"/>
  <p:tag name="KSO_WM_UNIT_LAYERLEVEL" val="1"/>
  <p:tag name="KSO_WM_TAG_VERSION" val="1.0"/>
  <p:tag name="KSO_WM_BEAUTIFY_FLAG" val="#wm#"/>
  <p:tag name="KSO_WM_UNIT_BLOCK" val="0"/>
  <p:tag name="KSO_WM_UNIT_SM_LIMIT_TYPE" val="0"/>
  <p:tag name="KSO_WM_UNIT_DEC_AREA_ID" val="401453a90b9f4fd5b1215058b8a2f2e8"/>
  <p:tag name="KSO_WM_UNIT_DECORATE_INFO" val="{&quot;ReferentInfo&quot;:{&quot;Id&quot;:&quot;2d2094633d9c481aa0d84a95a0159686&quot;,&quot;X&quot;:{&quot;Pos&quot;:1},&quot;Y&quot;:{&quot;Pos&quot;:2}},&quot;DecorateInfoX&quot;:{&quot;Pos&quot;:1,&quot;IsAbs&quot;:true},&quot;DecorateInfoY&quot;:{&quot;Pos&quot;:0,&quot;IsAbs&quot;:true},&quot;DecorateInfoW&quot;:{&quot;IsAbs&quot;:true},&quot;DecorateInfoH&quot;:{&quot;IsAbs&quot;:true},&quot;whChangeMode&quot;:0}"/>
  <p:tag name="KSO_WM_UNIT_LINE_FORE_SCHEMECOLOR_INDEX_BRIGHTNESS" val="0"/>
  <p:tag name="KSO_WM_UNIT_LINE_FORE_SCHEMECOLOR_INDEX" val="5"/>
  <p:tag name="KSO_WM_UNIT_LINE_FILL_TYPE" val="2"/>
  <p:tag name="WM_BEAUTIFY_ZORDER_FLAG_TAG" val="1"/>
</p:tagLst>
</file>

<file path=ppt/tags/tag677.xml><?xml version="1.0" encoding="utf-8"?>
<p:tagLst xmlns:p="http://schemas.openxmlformats.org/presentationml/2006/main">
  <p:tag name="KSO_WM_UNIT_ISCONTENTSTITLE" val="0"/>
  <p:tag name="KSO_WM_UNIT_ISNUMDGMTITLE" val="0"/>
  <p:tag name="KSO_WM_UNIT_PRESET_TEXT" val="线型上下导航版"/>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20058_1*a*1"/>
  <p:tag name="KSO_WM_TEMPLATE_CATEGORY" val="diagram"/>
  <p:tag name="KSO_WM_TEMPLATE_INDEX" val="20220058"/>
  <p:tag name="KSO_WM_UNIT_LAYERLEVEL" val="1"/>
  <p:tag name="KSO_WM_TAG_VERSION" val="1.0"/>
  <p:tag name="KSO_WM_BEAUTIFY_FLAG" val="#wm#"/>
  <p:tag name="KSO_WM_UNIT_VALUE" val="27"/>
  <p:tag name="KSO_WM_UNIT_BLOCK" val="0"/>
  <p:tag name="KSO_WM_UNIT_SM_LIMIT_TYPE" val="2"/>
  <p:tag name="KSO_WM_UNIT_DEC_AREA_ID" val="2d2094633d9c481aa0d84a95a01596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TEXT_FILL_FORE_SCHEMECOLOR_INDEX_BRIGHTNESS" val="0"/>
  <p:tag name="KSO_WM_UNIT_TEXT_FILL_FORE_SCHEMECOLOR_INDEX" val="13"/>
  <p:tag name="KSO_WM_UNIT_TEXT_FILL_TYPE" val="1"/>
  <p:tag name="WM_BEAUTIFY_ZORDER_FLAG_TAG" val="2"/>
</p:tagLst>
</file>

<file path=ppt/tags/tag6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315_1*f*1"/>
  <p:tag name="KSO_WM_TEMPLATE_CATEGORY" val="diagram"/>
  <p:tag name="KSO_WM_TEMPLATE_INDEX" val="20207315"/>
  <p:tag name="KSO_WM_UNIT_LAYERLEVEL" val="1"/>
  <p:tag name="KSO_WM_TAG_VERSION" val="1.0"/>
  <p:tag name="KSO_WM_BEAUTIFY_FLAG" val="#wm#"/>
  <p:tag name="KSO_WM_UNIT_DEFAULT_FONT" val="14;20;2"/>
  <p:tag name="KSO_WM_UNIT_BLOCK" val="0"/>
  <p:tag name="KSO_WM_UNIT_VALUE" val="290"/>
  <p:tag name="KSO_WM_UNIT_SHOW_EDIT_AREA_INDICATION" val="1"/>
  <p:tag name="KSO_WM_CHIP_GROUPID" val="5e6b05596848fb12bee65ac8"/>
  <p:tag name="KSO_WM_CHIP_XID" val="5e6b05596848fb12bee65aca"/>
  <p:tag name="KSO_WM_UNIT_DEC_AREA_ID" val="3462bde237c543c58b90892aede91ea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dc8ab5172452436899286f2808371cac"/>
  <p:tag name="KSO_WM_UNIT_TEXT_FILL_FORE_SCHEMECOLOR_INDEX_BRIGHTNESS" val="0.25"/>
  <p:tag name="KSO_WM_UNIT_TEXT_FILL_FORE_SCHEMECOLOR_INDEX" val="13"/>
  <p:tag name="KSO_WM_UNIT_TEXT_FILL_TYPE" val="1"/>
  <p:tag name="KSO_WM_TEMPLATE_ASSEMBLE_XID" val="6130c4e08b5cc6c91112a571"/>
  <p:tag name="KSO_WM_TEMPLATE_ASSEMBLE_GROUPID" val="6130c4e08b5cc6c91112a571"/>
  <p:tag name="WM_BEAUTIFY_ZORDER_FLAG_TAG" val="4"/>
</p:tagLst>
</file>

<file path=ppt/tags/tag679.xml><?xml version="1.0" encoding="utf-8"?>
<p:tagLst xmlns:p="http://schemas.openxmlformats.org/presentationml/2006/main">
  <p:tag name="KSO_WM_SLIDE_ID" val="diagram20220058_1"/>
  <p:tag name="KSO_WM_TEMPLATE_SUBCATEGORY" val="25"/>
  <p:tag name="KSO_WM_TEMPLATE_MASTER_TYPE" val="0"/>
  <p:tag name="KSO_WM_TEMPLATE_COLOR_TYPE" val="0"/>
  <p:tag name="KSO_WM_SLIDE_ITEM_CNT" val="0"/>
  <p:tag name="KSO_WM_SLIDE_INDEX" val="1"/>
  <p:tag name="KSO_WM_TAG_VERSION" val="1.0"/>
  <p:tag name="KSO_WM_BEAUTIFY_FLAG" val="#wm#"/>
  <p:tag name="KSO_WM_TEMPLATE_CATEGORY" val="diagram"/>
  <p:tag name="KSO_WM_TEMPLATE_INDEX" val="20220058"/>
  <p:tag name="KSO_WM_SLIDE_LAYOUT" val="a_d"/>
  <p:tag name="KSO_WM_SLIDE_LAYOUT_CNT" val="1_1"/>
  <p:tag name="KSO_WM_SLIDE_TYPE" val="text"/>
  <p:tag name="KSO_WM_SLIDE_SUBTYPE" val="picTxt"/>
  <p:tag name="KSO_WM_SLIDE_LAYOUTTYPE" val="topbottom"/>
  <p:tag name="KSO_WM_SLIDE_SIZE" val="888*504"/>
  <p:tag name="KSO_WM_SLIDE_POSITION" val="36*12"/>
  <p:tag name="KSO_WM_SLIDE_LAYOUT_INFO" val="{&quot;backgroundInfo&quot;:[{&quot;bottom&quot;:0,&quot;bottomAbs&quot;:false,&quot;left&quot;:0,&quot;leftAbs&quot;:false,&quot;right&quot;:0,&quot;rightAbs&quot;:false,&quot;top&quot;:0,&quot;topAbs&quot;:false,&quot;type&quot;:&quot;general&quot;}],&quot;id&quot;:&quot;2025-07-18T21:43:37&quot;,&quot;maxSize&quot;:{&quot;size1&quot;:20},&quot;minSize&quot;:{&quot;size1&quot;:11.2},&quot;normalSize&quot;:{&quot;size1&quot;:11.2},&quot;subLayout&quot;:[{&quot;id&quot;:&quot;2025-07-18T21:43:37&quot;,&quot;margin&quot;:{&quot;bottom&quot;:0.025999998673796654,&quot;left&quot;:1.2699999809265137,&quot;right&quot;:1.2699999809265137,&quot;top&quot;:0.4230000376701355},&quot;type&quot;:0},{&quot;id&quot;:&quot;2025-07-18T21:43:37&quot;,&quot;margin&quot;:{&quot;bottom&quot;:0.847000002861023,&quot;left&quot;:1.2699999809265137,&quot;right&quot;:1.2699999809265137,&quot;top&quot;:1.2699999809265137},&quot;type&quot;:0}],&quot;type&quot;:0}"/>
  <p:tag name="KSO_WM_SLIDE_RATIO" val="1.777778"/>
  <p:tag name="KSO_WM_SLIDE_BACKGROUND" val="[&quot;general&quot;]"/>
  <p:tag name="KSO_WM_SLIDE_BACKGROUND_TYPE" val="general"/>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宋体"/>
        <a:font script="Hant" typeface="新細明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18363</Words>
  <Application>WPS 演示</Application>
  <PresentationFormat>宽屏</PresentationFormat>
  <Paragraphs>1308</Paragraphs>
  <Slides>69</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69</vt:i4>
      </vt:variant>
    </vt:vector>
  </HeadingPairs>
  <TitlesOfParts>
    <vt:vector size="82" baseType="lpstr">
      <vt:lpstr>Arial</vt:lpstr>
      <vt:lpstr>宋体</vt:lpstr>
      <vt:lpstr>Wingdings</vt:lpstr>
      <vt:lpstr>微软雅黑</vt:lpstr>
      <vt:lpstr>汉仪旗黑-85S</vt:lpstr>
      <vt:lpstr>黑体</vt:lpstr>
      <vt:lpstr>Viner Hand ITC</vt:lpstr>
      <vt:lpstr>汉仪旗黑-85S</vt:lpstr>
      <vt:lpstr>Arial Unicode MS</vt:lpstr>
      <vt:lpstr>Segoe UI</vt:lpstr>
      <vt:lpstr>Wingdings</vt:lpstr>
      <vt:lpstr>Office 主题​​</vt:lpstr>
      <vt:lpstr>1_Office 主题​​</vt:lpstr>
      <vt:lpstr>项目六  管理文件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白玉羚</cp:lastModifiedBy>
  <cp:revision>30</cp:revision>
  <dcterms:created xsi:type="dcterms:W3CDTF">2025-07-18T13:42:00Z</dcterms:created>
  <dcterms:modified xsi:type="dcterms:W3CDTF">2025-12-02T12:29:28Z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ICV">
    <vt:lpwstr/>
  </property>
</Properties>
</file>