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6"/>
  </p:notesMasterIdLst>
  <p:handoutMasterIdLst>
    <p:handoutMasterId r:id="rId36"/>
  </p:handoutMasterIdLst>
  <p:sldIdLst>
    <p:sldId id="257" r:id="rId4"/>
    <p:sldId id="283" r:id="rId5"/>
    <p:sldId id="299" r:id="rId7"/>
    <p:sldId id="305" r:id="rId8"/>
    <p:sldId id="274" r:id="rId9"/>
    <p:sldId id="275" r:id="rId10"/>
    <p:sldId id="276" r:id="rId11"/>
    <p:sldId id="277" r:id="rId12"/>
    <p:sldId id="300" r:id="rId13"/>
    <p:sldId id="279" r:id="rId14"/>
    <p:sldId id="280" r:id="rId15"/>
    <p:sldId id="301" r:id="rId16"/>
    <p:sldId id="281" r:id="rId17"/>
    <p:sldId id="282" r:id="rId18"/>
    <p:sldId id="302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5" r:id="rId30"/>
    <p:sldId id="296" r:id="rId31"/>
    <p:sldId id="303" r:id="rId32"/>
    <p:sldId id="297" r:id="rId33"/>
    <p:sldId id="304" r:id="rId34"/>
    <p:sldId id="298" r:id="rId3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作者" initials="A" lastIdx="0" clrIdx="3"/>
  <p:cmAuthor id="1" name="幸全" initials="幸全" lastIdx="1" clrIdx="0"/>
  <p:cmAuthor id="3" name="刘 小刘" initials="刘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0" Type="http://schemas.openxmlformats.org/officeDocument/2006/relationships/commentAuthors" Target="commentAuthors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27311" y="5"/>
            <a:ext cx="12429370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7826138" y="2492134"/>
            <a:ext cx="997432" cy="7734300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730319" y="2702794"/>
            <a:ext cx="7117545" cy="111853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6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730319" y="3886684"/>
            <a:ext cx="7117545" cy="67631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3630542" y="4681986"/>
            <a:ext cx="2523129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6402188" y="4681986"/>
            <a:ext cx="2523127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4001597" y="5613400"/>
            <a:ext cx="8190403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5187002" y="2377388"/>
            <a:ext cx="570170" cy="707886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1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12192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3500907" y="3090044"/>
            <a:ext cx="5190185" cy="740727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40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3500907" y="3883113"/>
            <a:ext cx="5190185" cy="1477027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0608342" y="5053054"/>
            <a:ext cx="1583658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588374" y="2588654"/>
            <a:ext cx="5015250" cy="1519707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8603626" y="3112882"/>
            <a:ext cx="436739" cy="542227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3151635" y="3119499"/>
            <a:ext cx="436739" cy="542227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11009630" y="351790"/>
            <a:ext cx="737870" cy="916305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443865" y="5584825"/>
            <a:ext cx="737870" cy="916305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 marL="0" indent="0"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4823460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04520" y="669290"/>
            <a:ext cx="10976610" cy="565150"/>
          </a:xfrm>
        </p:spPr>
        <p:txBody>
          <a:bodyPr anchor="ctr"/>
          <a:lstStyle>
            <a:lvl1pPr algn="ctr">
              <a:lnSpc>
                <a:spcPct val="100000"/>
              </a:lnSpc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Viner Hand ITC" panose="03070502030502020203" charset="0"/>
              <a:ea typeface="微软雅黑" panose="020B050302020402020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4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5457825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6734175" y="5323840"/>
            <a:ext cx="5457825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42.xml"/><Relationship Id="rId7" Type="http://schemas.openxmlformats.org/officeDocument/2006/relationships/image" Target="../media/image3.png"/><Relationship Id="rId6" Type="http://schemas.openxmlformats.org/officeDocument/2006/relationships/tags" Target="../tags/tag241.xml"/><Relationship Id="rId5" Type="http://schemas.openxmlformats.org/officeDocument/2006/relationships/tags" Target="../tags/tag240.xml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" Type="http://schemas.openxmlformats.org/officeDocument/2006/relationships/tags" Target="../tags/tag23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49.xml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54.xml"/><Relationship Id="rId4" Type="http://schemas.openxmlformats.org/officeDocument/2006/relationships/tags" Target="../tags/tag253.xml"/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" Type="http://schemas.openxmlformats.org/officeDocument/2006/relationships/tags" Target="../tags/tag25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61.xml"/><Relationship Id="rId7" Type="http://schemas.openxmlformats.org/officeDocument/2006/relationships/image" Target="../media/image4.png"/><Relationship Id="rId6" Type="http://schemas.openxmlformats.org/officeDocument/2006/relationships/tags" Target="../tags/tag260.xml"/><Relationship Id="rId5" Type="http://schemas.openxmlformats.org/officeDocument/2006/relationships/tags" Target="../tags/tag259.xml"/><Relationship Id="rId4" Type="http://schemas.openxmlformats.org/officeDocument/2006/relationships/tags" Target="../tags/tag258.xml"/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" Type="http://schemas.openxmlformats.org/officeDocument/2006/relationships/tags" Target="../tags/tag25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68.xml"/><Relationship Id="rId6" Type="http://schemas.openxmlformats.org/officeDocument/2006/relationships/tags" Target="../tags/tag267.xml"/><Relationship Id="rId5" Type="http://schemas.openxmlformats.org/officeDocument/2006/relationships/tags" Target="../tags/tag266.xml"/><Relationship Id="rId4" Type="http://schemas.openxmlformats.org/officeDocument/2006/relationships/tags" Target="../tags/tag265.xml"/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tags" Target="../tags/tag26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73.xml"/><Relationship Id="rId4" Type="http://schemas.openxmlformats.org/officeDocument/2006/relationships/tags" Target="../tags/tag272.xml"/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tags" Target="../tags/tag26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80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" Type="http://schemas.openxmlformats.org/officeDocument/2006/relationships/tags" Target="../tags/tag27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87.xml"/><Relationship Id="rId6" Type="http://schemas.openxmlformats.org/officeDocument/2006/relationships/tags" Target="../tags/tag286.xml"/><Relationship Id="rId5" Type="http://schemas.openxmlformats.org/officeDocument/2006/relationships/tags" Target="../tags/tag285.xml"/><Relationship Id="rId4" Type="http://schemas.openxmlformats.org/officeDocument/2006/relationships/tags" Target="../tags/tag284.xml"/><Relationship Id="rId3" Type="http://schemas.openxmlformats.org/officeDocument/2006/relationships/tags" Target="../tags/tag283.xml"/><Relationship Id="rId2" Type="http://schemas.openxmlformats.org/officeDocument/2006/relationships/tags" Target="../tags/tag282.xml"/><Relationship Id="rId1" Type="http://schemas.openxmlformats.org/officeDocument/2006/relationships/tags" Target="../tags/tag28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94.xml"/><Relationship Id="rId6" Type="http://schemas.openxmlformats.org/officeDocument/2006/relationships/tags" Target="../tags/tag293.xml"/><Relationship Id="rId5" Type="http://schemas.openxmlformats.org/officeDocument/2006/relationships/tags" Target="../tags/tag292.xml"/><Relationship Id="rId4" Type="http://schemas.openxmlformats.org/officeDocument/2006/relationships/tags" Target="../tags/tag291.xml"/><Relationship Id="rId3" Type="http://schemas.openxmlformats.org/officeDocument/2006/relationships/tags" Target="../tags/tag290.xml"/><Relationship Id="rId2" Type="http://schemas.openxmlformats.org/officeDocument/2006/relationships/tags" Target="../tags/tag289.xml"/><Relationship Id="rId1" Type="http://schemas.openxmlformats.org/officeDocument/2006/relationships/tags" Target="../tags/tag28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01.xml"/><Relationship Id="rId6" Type="http://schemas.openxmlformats.org/officeDocument/2006/relationships/tags" Target="../tags/tag300.xml"/><Relationship Id="rId5" Type="http://schemas.openxmlformats.org/officeDocument/2006/relationships/tags" Target="../tags/tag299.xml"/><Relationship Id="rId4" Type="http://schemas.openxmlformats.org/officeDocument/2006/relationships/tags" Target="../tags/tag298.xml"/><Relationship Id="rId3" Type="http://schemas.openxmlformats.org/officeDocument/2006/relationships/tags" Target="../tags/tag297.xml"/><Relationship Id="rId2" Type="http://schemas.openxmlformats.org/officeDocument/2006/relationships/tags" Target="../tags/tag296.xml"/><Relationship Id="rId1" Type="http://schemas.openxmlformats.org/officeDocument/2006/relationships/tags" Target="../tags/tag29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7" Type="http://schemas.openxmlformats.org/officeDocument/2006/relationships/notesSlide" Target="../notesSlides/notesSlide1.xml"/><Relationship Id="rId26" Type="http://schemas.openxmlformats.org/officeDocument/2006/relationships/slideLayout" Target="../slideLayouts/slideLayout17.xml"/><Relationship Id="rId25" Type="http://schemas.openxmlformats.org/officeDocument/2006/relationships/tags" Target="../tags/tag187.xml"/><Relationship Id="rId24" Type="http://schemas.openxmlformats.org/officeDocument/2006/relationships/tags" Target="../tags/tag186.xml"/><Relationship Id="rId23" Type="http://schemas.openxmlformats.org/officeDocument/2006/relationships/tags" Target="../tags/tag185.xml"/><Relationship Id="rId22" Type="http://schemas.openxmlformats.org/officeDocument/2006/relationships/tags" Target="../tags/tag184.xml"/><Relationship Id="rId21" Type="http://schemas.openxmlformats.org/officeDocument/2006/relationships/tags" Target="../tags/tag183.xml"/><Relationship Id="rId20" Type="http://schemas.openxmlformats.org/officeDocument/2006/relationships/tags" Target="../tags/tag182.xml"/><Relationship Id="rId2" Type="http://schemas.openxmlformats.org/officeDocument/2006/relationships/tags" Target="../tags/tag164.xml"/><Relationship Id="rId19" Type="http://schemas.openxmlformats.org/officeDocument/2006/relationships/tags" Target="../tags/tag181.xml"/><Relationship Id="rId18" Type="http://schemas.openxmlformats.org/officeDocument/2006/relationships/tags" Target="../tags/tag180.xml"/><Relationship Id="rId17" Type="http://schemas.openxmlformats.org/officeDocument/2006/relationships/tags" Target="../tags/tag179.xml"/><Relationship Id="rId16" Type="http://schemas.openxmlformats.org/officeDocument/2006/relationships/tags" Target="../tags/tag178.xml"/><Relationship Id="rId15" Type="http://schemas.openxmlformats.org/officeDocument/2006/relationships/tags" Target="../tags/tag177.xml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08.xml"/><Relationship Id="rId6" Type="http://schemas.openxmlformats.org/officeDocument/2006/relationships/tags" Target="../tags/tag307.xml"/><Relationship Id="rId5" Type="http://schemas.openxmlformats.org/officeDocument/2006/relationships/tags" Target="../tags/tag306.xml"/><Relationship Id="rId4" Type="http://schemas.openxmlformats.org/officeDocument/2006/relationships/tags" Target="../tags/tag305.xml"/><Relationship Id="rId3" Type="http://schemas.openxmlformats.org/officeDocument/2006/relationships/tags" Target="../tags/tag304.xml"/><Relationship Id="rId2" Type="http://schemas.openxmlformats.org/officeDocument/2006/relationships/tags" Target="../tags/tag303.xml"/><Relationship Id="rId1" Type="http://schemas.openxmlformats.org/officeDocument/2006/relationships/tags" Target="../tags/tag30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15.xml"/><Relationship Id="rId6" Type="http://schemas.openxmlformats.org/officeDocument/2006/relationships/tags" Target="../tags/tag314.xml"/><Relationship Id="rId5" Type="http://schemas.openxmlformats.org/officeDocument/2006/relationships/tags" Target="../tags/tag313.xml"/><Relationship Id="rId4" Type="http://schemas.openxmlformats.org/officeDocument/2006/relationships/tags" Target="../tags/tag312.xml"/><Relationship Id="rId3" Type="http://schemas.openxmlformats.org/officeDocument/2006/relationships/tags" Target="../tags/tag311.xml"/><Relationship Id="rId2" Type="http://schemas.openxmlformats.org/officeDocument/2006/relationships/tags" Target="../tags/tag310.xml"/><Relationship Id="rId1" Type="http://schemas.openxmlformats.org/officeDocument/2006/relationships/tags" Target="../tags/tag30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22.xml"/><Relationship Id="rId6" Type="http://schemas.openxmlformats.org/officeDocument/2006/relationships/tags" Target="../tags/tag321.xml"/><Relationship Id="rId5" Type="http://schemas.openxmlformats.org/officeDocument/2006/relationships/tags" Target="../tags/tag320.xml"/><Relationship Id="rId4" Type="http://schemas.openxmlformats.org/officeDocument/2006/relationships/tags" Target="../tags/tag319.xml"/><Relationship Id="rId3" Type="http://schemas.openxmlformats.org/officeDocument/2006/relationships/tags" Target="../tags/tag318.xml"/><Relationship Id="rId2" Type="http://schemas.openxmlformats.org/officeDocument/2006/relationships/tags" Target="../tags/tag317.xml"/><Relationship Id="rId1" Type="http://schemas.openxmlformats.org/officeDocument/2006/relationships/tags" Target="../tags/tag31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29.xml"/><Relationship Id="rId6" Type="http://schemas.openxmlformats.org/officeDocument/2006/relationships/tags" Target="../tags/tag328.xml"/><Relationship Id="rId5" Type="http://schemas.openxmlformats.org/officeDocument/2006/relationships/tags" Target="../tags/tag327.xml"/><Relationship Id="rId4" Type="http://schemas.openxmlformats.org/officeDocument/2006/relationships/tags" Target="../tags/tag326.xml"/><Relationship Id="rId3" Type="http://schemas.openxmlformats.org/officeDocument/2006/relationships/tags" Target="../tags/tag325.xml"/><Relationship Id="rId2" Type="http://schemas.openxmlformats.org/officeDocument/2006/relationships/tags" Target="../tags/tag324.xml"/><Relationship Id="rId1" Type="http://schemas.openxmlformats.org/officeDocument/2006/relationships/tags" Target="../tags/tag3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36.xml"/><Relationship Id="rId6" Type="http://schemas.openxmlformats.org/officeDocument/2006/relationships/tags" Target="../tags/tag335.xml"/><Relationship Id="rId5" Type="http://schemas.openxmlformats.org/officeDocument/2006/relationships/tags" Target="../tags/tag334.xml"/><Relationship Id="rId4" Type="http://schemas.openxmlformats.org/officeDocument/2006/relationships/tags" Target="../tags/tag333.xml"/><Relationship Id="rId3" Type="http://schemas.openxmlformats.org/officeDocument/2006/relationships/tags" Target="../tags/tag332.xml"/><Relationship Id="rId2" Type="http://schemas.openxmlformats.org/officeDocument/2006/relationships/tags" Target="../tags/tag331.xml"/><Relationship Id="rId1" Type="http://schemas.openxmlformats.org/officeDocument/2006/relationships/tags" Target="../tags/tag33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43.xml"/><Relationship Id="rId6" Type="http://schemas.openxmlformats.org/officeDocument/2006/relationships/tags" Target="../tags/tag342.xml"/><Relationship Id="rId5" Type="http://schemas.openxmlformats.org/officeDocument/2006/relationships/tags" Target="../tags/tag341.xml"/><Relationship Id="rId4" Type="http://schemas.openxmlformats.org/officeDocument/2006/relationships/tags" Target="../tags/tag340.xml"/><Relationship Id="rId3" Type="http://schemas.openxmlformats.org/officeDocument/2006/relationships/tags" Target="../tags/tag339.xml"/><Relationship Id="rId2" Type="http://schemas.openxmlformats.org/officeDocument/2006/relationships/tags" Target="../tags/tag338.xml"/><Relationship Id="rId1" Type="http://schemas.openxmlformats.org/officeDocument/2006/relationships/tags" Target="../tags/tag337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351.xml"/><Relationship Id="rId7" Type="http://schemas.openxmlformats.org/officeDocument/2006/relationships/tags" Target="../tags/tag350.xml"/><Relationship Id="rId6" Type="http://schemas.openxmlformats.org/officeDocument/2006/relationships/tags" Target="../tags/tag349.xml"/><Relationship Id="rId5" Type="http://schemas.openxmlformats.org/officeDocument/2006/relationships/tags" Target="../tags/tag348.xml"/><Relationship Id="rId4" Type="http://schemas.openxmlformats.org/officeDocument/2006/relationships/tags" Target="../tags/tag347.xml"/><Relationship Id="rId3" Type="http://schemas.openxmlformats.org/officeDocument/2006/relationships/tags" Target="../tags/tag346.xml"/><Relationship Id="rId2" Type="http://schemas.openxmlformats.org/officeDocument/2006/relationships/tags" Target="../tags/tag345.xml"/><Relationship Id="rId1" Type="http://schemas.openxmlformats.org/officeDocument/2006/relationships/tags" Target="../tags/tag34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58.xml"/><Relationship Id="rId6" Type="http://schemas.openxmlformats.org/officeDocument/2006/relationships/tags" Target="../tags/tag357.xml"/><Relationship Id="rId5" Type="http://schemas.openxmlformats.org/officeDocument/2006/relationships/tags" Target="../tags/tag356.xml"/><Relationship Id="rId4" Type="http://schemas.openxmlformats.org/officeDocument/2006/relationships/tags" Target="../tags/tag355.xml"/><Relationship Id="rId3" Type="http://schemas.openxmlformats.org/officeDocument/2006/relationships/tags" Target="../tags/tag354.xml"/><Relationship Id="rId2" Type="http://schemas.openxmlformats.org/officeDocument/2006/relationships/tags" Target="../tags/tag353.xml"/><Relationship Id="rId1" Type="http://schemas.openxmlformats.org/officeDocument/2006/relationships/tags" Target="../tags/tag352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63.xml"/><Relationship Id="rId4" Type="http://schemas.openxmlformats.org/officeDocument/2006/relationships/tags" Target="../tags/tag362.xml"/><Relationship Id="rId3" Type="http://schemas.openxmlformats.org/officeDocument/2006/relationships/tags" Target="../tags/tag361.xml"/><Relationship Id="rId2" Type="http://schemas.openxmlformats.org/officeDocument/2006/relationships/tags" Target="../tags/tag360.xml"/><Relationship Id="rId1" Type="http://schemas.openxmlformats.org/officeDocument/2006/relationships/tags" Target="../tags/tag35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70.xml"/><Relationship Id="rId6" Type="http://schemas.openxmlformats.org/officeDocument/2006/relationships/tags" Target="../tags/tag369.xml"/><Relationship Id="rId5" Type="http://schemas.openxmlformats.org/officeDocument/2006/relationships/tags" Target="../tags/tag368.xml"/><Relationship Id="rId4" Type="http://schemas.openxmlformats.org/officeDocument/2006/relationships/tags" Target="../tags/tag367.xml"/><Relationship Id="rId3" Type="http://schemas.openxmlformats.org/officeDocument/2006/relationships/tags" Target="../tags/tag366.xml"/><Relationship Id="rId2" Type="http://schemas.openxmlformats.org/officeDocument/2006/relationships/tags" Target="../tags/tag365.xml"/><Relationship Id="rId1" Type="http://schemas.openxmlformats.org/officeDocument/2006/relationships/tags" Target="../tags/tag36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tags" Target="../tags/tag188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75.xml"/><Relationship Id="rId4" Type="http://schemas.openxmlformats.org/officeDocument/2006/relationships/tags" Target="../tags/tag374.xml"/><Relationship Id="rId3" Type="http://schemas.openxmlformats.org/officeDocument/2006/relationships/tags" Target="../tags/tag373.xml"/><Relationship Id="rId2" Type="http://schemas.openxmlformats.org/officeDocument/2006/relationships/tags" Target="../tags/tag372.xml"/><Relationship Id="rId1" Type="http://schemas.openxmlformats.org/officeDocument/2006/relationships/tags" Target="../tags/tag37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82.xml"/><Relationship Id="rId6" Type="http://schemas.openxmlformats.org/officeDocument/2006/relationships/tags" Target="../tags/tag381.xml"/><Relationship Id="rId5" Type="http://schemas.openxmlformats.org/officeDocument/2006/relationships/tags" Target="../tags/tag380.xml"/><Relationship Id="rId4" Type="http://schemas.openxmlformats.org/officeDocument/2006/relationships/tags" Target="../tags/tag379.xml"/><Relationship Id="rId3" Type="http://schemas.openxmlformats.org/officeDocument/2006/relationships/tags" Target="../tags/tag378.xml"/><Relationship Id="rId2" Type="http://schemas.openxmlformats.org/officeDocument/2006/relationships/tags" Target="../tags/tag377.xml"/><Relationship Id="rId1" Type="http://schemas.openxmlformats.org/officeDocument/2006/relationships/tags" Target="../tags/tag37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202.xml"/><Relationship Id="rId1" Type="http://schemas.openxmlformats.org/officeDocument/2006/relationships/tags" Target="../tags/tag19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09.xml"/><Relationship Id="rId6" Type="http://schemas.openxmlformats.org/officeDocument/2006/relationships/tags" Target="../tags/tag208.xml"/><Relationship Id="rId5" Type="http://schemas.openxmlformats.org/officeDocument/2006/relationships/tags" Target="../tags/tag207.xml"/><Relationship Id="rId4" Type="http://schemas.openxmlformats.org/officeDocument/2006/relationships/tags" Target="../tags/tag206.xml"/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16.xml"/><Relationship Id="rId7" Type="http://schemas.openxmlformats.org/officeDocument/2006/relationships/image" Target="../media/image1.png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tags" Target="../tags/tag21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23.xml"/><Relationship Id="rId7" Type="http://schemas.openxmlformats.org/officeDocument/2006/relationships/image" Target="../media/image2.png"/><Relationship Id="rId6" Type="http://schemas.openxmlformats.org/officeDocument/2006/relationships/tags" Target="../tags/tag222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30.xml"/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4" Type="http://schemas.openxmlformats.org/officeDocument/2006/relationships/tags" Target="../tags/tag227.xml"/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tags" Target="../tags/tag224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233805" y="2214880"/>
            <a:ext cx="9726295" cy="2332355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项目十三</a:t>
            </a:r>
            <a:br>
              <a:rPr lang="zh-CN" altLang="en-US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</a:br>
            <a:r>
              <a:rPr lang="en-US" altLang="zh-CN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</a:t>
            </a:r>
            <a:r>
              <a:rPr lang="zh-CN" altLang="en-US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搭建</a:t>
            </a:r>
            <a:r>
              <a:rPr lang="en-US" altLang="zh-CN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Apache</a:t>
            </a:r>
            <a:r>
              <a:rPr lang="zh-CN" altLang="en-US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服务器</a:t>
            </a:r>
            <a:endParaRPr lang="zh-CN" altLang="en-US" sz="6000" dirty="0">
              <a:solidFill>
                <a:schemeClr val="dk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启动和停止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Apache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365885"/>
            <a:ext cx="11277600" cy="1040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httpd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systemctl start httpd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44" name="图片 8"/>
          <p:cNvPicPr>
            <a:picLocks noChangeAspect="1"/>
          </p:cNvPicPr>
          <p:nvPr/>
        </p:nvPicPr>
        <p:blipFill>
          <a:blip r:embed="rId7"/>
          <a:srcRect b="3607"/>
          <a:stretch>
            <a:fillRect/>
          </a:stretch>
        </p:blipFill>
        <p:spPr>
          <a:xfrm>
            <a:off x="785495" y="3305175"/>
            <a:ext cx="10621010" cy="134747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8"/>
    </p:custData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启动和停止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Apache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365885"/>
            <a:ext cx="11277600" cy="37801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重新启动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httpd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systemctl restart httpd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httpd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服务状态。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 systemctl status httpd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停止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httpd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 systemctl stop httpd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13.3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测试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Apache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服务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91230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03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测试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Apache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079500"/>
            <a:ext cx="11277600" cy="14014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访问默认页面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在浏览器中输入服务器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地址，应显示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Apache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默认欢迎页。打开浏览器，输入网址：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http://127.0.0.1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http://localhost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39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99410" y="2719070"/>
            <a:ext cx="6393180" cy="330708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8"/>
    </p:custData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37535" y="2696210"/>
            <a:ext cx="6292850" cy="6235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测试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Apache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456690"/>
            <a:ext cx="11277600" cy="27343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检查服务状态。运行下面命令。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 systemctl status httpd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active (running)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表明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正在运行。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13.4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配置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Apache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服务器的主配置文件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91230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04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13.4 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Apache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服务器的主配置文件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18490" y="1558290"/>
            <a:ext cx="10955020" cy="36906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Apache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服务器的主配置文件为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/etc/httpd/conf/httpd.conf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。修改主配置文件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/etc/httpd/conf/httpd.conf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，可修改监听端口、虚拟主机等核心配置。其默认站点主目录为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/var/www/html/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。默认情况下，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的配置文件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httpd.conf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etc/httpd/conf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目录下，是包含若干指令的纯文本文件。对配置文件进行修改后，必须重启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，修改的选项才会生效。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httpd.conf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配置文件包括三部分：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Global Environment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（全局环境配置）、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Main Server configuration(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主服务器配置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Virtual Hosts(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虚拟主机配置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服务器体系结构的最大特点就是模块化。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13.4.1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Global Environment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全局环境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369695"/>
            <a:ext cx="11722735" cy="5594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全局环境是配置文件的第一部分，定义了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Apache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服务器的全局运行参数。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6565" y="1929130"/>
            <a:ext cx="11278235" cy="36150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cat /etc/httpd/conf/httpd.conf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ServerRoot "/etc/httpd"        #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Apache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的根目录，配置文件、记录文件等都在该目录下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Listen 80   #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监听端口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Include conf.modules.d/*.conf   #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要加载的配置文件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User apache                  #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Apache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Group apache                #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Apache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用户组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ServerAdmin root@localhost    #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配置管理员邮箱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13.4.1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Global Environment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全局环境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2080260"/>
            <a:ext cx="11722735" cy="36906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服务器根目录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ServerRoot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ServerRoot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Apache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的安装目录，包含配置文件、模块、日志等。默认路径为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/etc/httpd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，包含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conf/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（配置文件）、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modules/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（模块）、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logs/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（日志）等子目录。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监听端口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Listen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Listen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Apache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监听的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和端口。可配置多个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Listen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指令，支持绑定到特定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或所有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。如果未指定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，则监听所有可用网络接口。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运行用户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User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Group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用来指定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Apache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进程的运行用户和组，影响文件访问权限。默认用户为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apache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，确保该用户对网站根目录有读取权限。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30885" y="2725420"/>
            <a:ext cx="10511790" cy="9423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13.4.1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Global Environment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全局环境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2080260"/>
            <a:ext cx="11722735" cy="36906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加载模块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LoadModule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加载模块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LoadModule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用来动态加载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Apache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模块扩展功能。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【示例】：用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LoadModule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命令动态加载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URL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重写模块和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SSL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LoadModule rewrite_module modules/mod_rewrite.so  #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加载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URL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重写模块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LoadModule ssl_module modules/mod_ssl.so          #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加载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SSL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服务器管理员邮箱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ServerAdmin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ServerAdmin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用来在错误页面中显示的管理员联系邮箱。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超时时间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Timeout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超时时间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Timeout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定义服务器等待客户端请求或响应的超时时间（秒）。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【示例】：定义服务器等待客户端请求或响应的超时时间为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300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秒。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Timeout 300  # 300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秒超时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0" y="0"/>
            <a:ext cx="41313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9"/>
          <p:cNvSpPr txBox="1"/>
          <p:nvPr>
            <p:custDataLst>
              <p:tags r:id="rId5"/>
            </p:custDataLst>
          </p:nvPr>
        </p:nvSpPr>
        <p:spPr>
          <a:xfrm>
            <a:off x="1430840" y="2169884"/>
            <a:ext cx="1466112" cy="2518232"/>
          </a:xfrm>
          <a:prstGeom prst="rect">
            <a:avLst/>
          </a:prstGeom>
          <a:noFill/>
        </p:spPr>
        <p:txBody>
          <a:bodyPr vert="eaVert"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spc="380">
                <a:solidFill>
                  <a:schemeClr val="l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</a:rPr>
              <a:t>目 录</a:t>
            </a:r>
            <a:endParaRPr lang="zh-CN" altLang="en-US" sz="5400" b="1" spc="380">
              <a:solidFill>
                <a:schemeClr val="l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520327" y="2285781"/>
            <a:ext cx="1090670" cy="2286439"/>
          </a:xfrm>
          <a:prstGeom prst="rect">
            <a:avLst/>
          </a:prstGeom>
          <a:noFill/>
          <a:ln w="1905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椭圆 6"/>
          <p:cNvSpPr/>
          <p:nvPr>
            <p:custDataLst>
              <p:tags r:id="rId7"/>
            </p:custDataLst>
          </p:nvPr>
        </p:nvSpPr>
        <p:spPr>
          <a:xfrm>
            <a:off x="5391543" y="1191365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61"/>
          <p:cNvSpPr txBox="1"/>
          <p:nvPr>
            <p:custDataLst>
              <p:tags r:id="rId8"/>
            </p:custDataLst>
          </p:nvPr>
        </p:nvSpPr>
        <p:spPr>
          <a:xfrm>
            <a:off x="6159500" y="1068705"/>
            <a:ext cx="4613275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13.1  </a:t>
            </a: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</a:t>
            </a:r>
            <a:r>
              <a:rPr lang="en-US" altLang="zh-CN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</a:t>
            </a:r>
            <a:endParaRPr lang="zh-CN" altLang="en-US" sz="2000" b="1" spc="14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58"/>
          <p:cNvSpPr txBox="1"/>
          <p:nvPr>
            <p:custDataLst>
              <p:tags r:id="rId9"/>
            </p:custDataLst>
          </p:nvPr>
        </p:nvSpPr>
        <p:spPr>
          <a:xfrm>
            <a:off x="5420119" y="1209687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椭圆 12"/>
          <p:cNvSpPr/>
          <p:nvPr>
            <p:custDataLst>
              <p:tags r:id="rId10"/>
            </p:custDataLst>
          </p:nvPr>
        </p:nvSpPr>
        <p:spPr>
          <a:xfrm>
            <a:off x="5391543" y="1940684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61"/>
          <p:cNvSpPr txBox="1"/>
          <p:nvPr>
            <p:custDataLst>
              <p:tags r:id="rId11"/>
            </p:custDataLst>
          </p:nvPr>
        </p:nvSpPr>
        <p:spPr>
          <a:xfrm>
            <a:off x="6159500" y="1818005"/>
            <a:ext cx="5160010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13.2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启动和停止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58"/>
          <p:cNvSpPr txBox="1"/>
          <p:nvPr>
            <p:custDataLst>
              <p:tags r:id="rId12"/>
            </p:custDataLst>
          </p:nvPr>
        </p:nvSpPr>
        <p:spPr>
          <a:xfrm>
            <a:off x="5420119" y="1959005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椭圆 16"/>
          <p:cNvSpPr/>
          <p:nvPr>
            <p:custDataLst>
              <p:tags r:id="rId13"/>
            </p:custDataLst>
          </p:nvPr>
        </p:nvSpPr>
        <p:spPr>
          <a:xfrm>
            <a:off x="5391543" y="2659523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61"/>
          <p:cNvSpPr txBox="1"/>
          <p:nvPr>
            <p:custDataLst>
              <p:tags r:id="rId14"/>
            </p:custDataLst>
          </p:nvPr>
        </p:nvSpPr>
        <p:spPr>
          <a:xfrm>
            <a:off x="6159500" y="2536825"/>
            <a:ext cx="5299075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13.3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测试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58"/>
          <p:cNvSpPr txBox="1"/>
          <p:nvPr>
            <p:custDataLst>
              <p:tags r:id="rId15"/>
            </p:custDataLst>
          </p:nvPr>
        </p:nvSpPr>
        <p:spPr>
          <a:xfrm>
            <a:off x="5420119" y="2677844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椭圆 19"/>
          <p:cNvSpPr/>
          <p:nvPr>
            <p:custDataLst>
              <p:tags r:id="rId16"/>
            </p:custDataLst>
          </p:nvPr>
        </p:nvSpPr>
        <p:spPr>
          <a:xfrm>
            <a:off x="5391543" y="3424082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61"/>
          <p:cNvSpPr txBox="1"/>
          <p:nvPr>
            <p:custDataLst>
              <p:tags r:id="rId17"/>
            </p:custDataLst>
          </p:nvPr>
        </p:nvSpPr>
        <p:spPr>
          <a:xfrm>
            <a:off x="6159500" y="3301365"/>
            <a:ext cx="5666105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13.4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服务器的主配置文件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58"/>
          <p:cNvSpPr txBox="1"/>
          <p:nvPr>
            <p:custDataLst>
              <p:tags r:id="rId18"/>
            </p:custDataLst>
          </p:nvPr>
        </p:nvSpPr>
        <p:spPr>
          <a:xfrm>
            <a:off x="5420119" y="3442403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61"/>
          <p:cNvSpPr txBox="1"/>
          <p:nvPr>
            <p:custDataLst>
              <p:tags r:id="rId19"/>
            </p:custDataLst>
          </p:nvPr>
        </p:nvSpPr>
        <p:spPr>
          <a:xfrm>
            <a:off x="6160770" y="4014470"/>
            <a:ext cx="5497830" cy="836295"/>
          </a:xfrm>
          <a:prstGeom prst="rect">
            <a:avLst/>
          </a:prstGeom>
          <a:noFill/>
        </p:spPr>
        <p:txBody>
          <a:bodyPr wrap="square" rtlCol="0" anchor="ctr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13.5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服务器的常规配置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5" name="文本框 61"/>
          <p:cNvSpPr txBox="1"/>
          <p:nvPr>
            <p:custDataLst>
              <p:tags r:id="rId20"/>
            </p:custDataLst>
          </p:nvPr>
        </p:nvSpPr>
        <p:spPr>
          <a:xfrm>
            <a:off x="6144260" y="4749165"/>
            <a:ext cx="5514340" cy="836295"/>
          </a:xfrm>
          <a:prstGeom prst="rect">
            <a:avLst/>
          </a:prstGeom>
          <a:noFill/>
        </p:spPr>
        <p:txBody>
          <a:bodyPr wrap="square" rtlCol="0" anchor="ctr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13.6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服务器的高级配置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椭圆 55"/>
          <p:cNvSpPr/>
          <p:nvPr>
            <p:custDataLst>
              <p:tags r:id="rId21"/>
            </p:custDataLst>
          </p:nvPr>
        </p:nvSpPr>
        <p:spPr>
          <a:xfrm>
            <a:off x="5387733" y="4109882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文本框 58"/>
          <p:cNvSpPr txBox="1"/>
          <p:nvPr>
            <p:custDataLst>
              <p:tags r:id="rId22"/>
            </p:custDataLst>
          </p:nvPr>
        </p:nvSpPr>
        <p:spPr>
          <a:xfrm>
            <a:off x="5416309" y="4128203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椭圆 57"/>
          <p:cNvSpPr/>
          <p:nvPr>
            <p:custDataLst>
              <p:tags r:id="rId23"/>
            </p:custDataLst>
          </p:nvPr>
        </p:nvSpPr>
        <p:spPr>
          <a:xfrm>
            <a:off x="5401068" y="4824257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文本框 58"/>
          <p:cNvSpPr txBox="1"/>
          <p:nvPr>
            <p:custDataLst>
              <p:tags r:id="rId24"/>
            </p:custDataLst>
          </p:nvPr>
        </p:nvSpPr>
        <p:spPr>
          <a:xfrm>
            <a:off x="5429644" y="4842578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06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5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81860" y="3624580"/>
            <a:ext cx="8611235" cy="18846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13.4.1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Global Environment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全局环境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69265" y="1640840"/>
            <a:ext cx="11722735" cy="15589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持久连接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KeepAlive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持久连接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KeepAlive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的作用是启用或禁用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HTTP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持久连接（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Keep-Alive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96365" y="2992755"/>
            <a:ext cx="992314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【示例】：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假设此时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HTTP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持久连接状态为禁用，使用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KeepAlive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命令将其启用。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4"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KeepAlive  On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4"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MaxKeepAliveRequests 100  #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单个持久连接的最大请求数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4"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KeepAliveTimeout 5        #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空闲连接的超时时间（秒）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200" y="1079500"/>
            <a:ext cx="11468100" cy="56394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13.4.2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配置主服务器配置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2080260"/>
            <a:ext cx="11722735" cy="36906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&lt;Directory /&gt;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AllowOverride none       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设置不允许将目录中的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htaccess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文件覆盖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Require all denied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&lt;/Directory&gt;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DocumentRoot "/var/www/html"    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配置文档根目录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主服务器存储网页文件的目录的访问权限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&lt;Directory "/var/www"&gt;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AllowOverride None 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不允许这个目录下的访问控制文件来改变这里的配置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# Allow open access: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Require all granted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&lt;/Directory&gt;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主服务器存储网页文件的访问权限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&lt;Directory "/var/www/html"&gt;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Options Indexes FollowSymLinks   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当网页不存在的时候允许索引显示目录中的文件，允许访问符号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                         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链接文件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5755" y="1544320"/>
            <a:ext cx="11409045" cy="47205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13.4.2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配置主服务器配置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2080260"/>
            <a:ext cx="11722735" cy="36906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AllowOverride None             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不允许这个目录下的访问控制文件来改变这里的配置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Require all granted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&lt;/Directory&gt;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&lt;IfModule dir_module&gt;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DirectoryIndex index.html    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配置默认索引页面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&lt;/IfModule&gt;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&lt;Files ".ht*"&gt;                  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配置以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.ht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开头的文件可见性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Require all denied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&lt;/Files&gt;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ErrorLog "logs/error_log"        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配置错误日志文件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LogLevel warn                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配置可以记录到日志文件中的错误信息级别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200" y="1739900"/>
            <a:ext cx="11395075" cy="49288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13.4.2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配置主服务器配置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2080260"/>
            <a:ext cx="11722735" cy="36906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配置记录文件存储信息的模式：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combined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common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refer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agent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&lt;IfModule log_config_module&gt;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LogFormat "%h %l %u %t \"%r\" %&gt;s %b \"%{Referer}i\" \"%{User-Agent}i\"" combined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LogFormat "%h %l %u %t \"%r\" %&gt;s %b" common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&lt;IfModule logio_module&gt;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LogFormat "%h %l %u %t \"%r\" %&gt;s %b \"%{Referer}i\" \"%{User-Agent}i\" %I %O" combinedio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&lt;/IfModule&gt;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CustomLog "logs/access_log" combined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&lt;/IfModule&gt;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配置脚本文件目录和目录的访问权限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&lt;IfModule alias_module&gt;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ScriptAlias /cgi-bin/ "/var/www/cgi-bin/"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&lt;/IfModule&gt;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1785" y="1079500"/>
            <a:ext cx="11423650" cy="5581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13.4.2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配置主服务器配置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2080260"/>
            <a:ext cx="11722735" cy="36906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/var/www/cgi-bin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文件目录的访问权限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Directory "/var/www/cgi-bin"&gt;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AllowOverride None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Options None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Require all granted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&lt;/Directory&gt;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根据引入的模块内容决定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MIME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类型，配置支持的文件类型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&lt;IfModule mime_module&gt;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TypesConfig /etc/mime.types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AddType application/x-compress .Z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AddType application/x-gzip .gz .tgz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AddType text/html .shtml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AddOutputFilter INCLUDES .shtml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&lt;/IfModule&gt;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13.4.2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配置主服务器配置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640840"/>
            <a:ext cx="11722735" cy="36906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httpd.conf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文件说明如下：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20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注释行以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“#”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开头。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20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文件中每个指令占一行，如果指令过长，可在行尾使用反斜杠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“\”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续行，反斜杠与下一行之间不能有任何其他字符。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20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httpd.conf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文件的指令不区分大小写，但指令的参数区分。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20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httpd.conf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配置文件包括三部分：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Global Environment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Main Server configuration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Virtual Hosts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服务器体系结构的最大特点就是模块化。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28955" y="3402965"/>
            <a:ext cx="11206480" cy="28619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13.4.3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虚拟主机配置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69265" y="1310005"/>
            <a:ext cx="11266170" cy="12331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虚拟主机不能与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Main Server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主服务器共存，当启用了虚拟主机之后，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Main Server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就不能使用了。虚拟主机可以实现在一台物理主机上同时运行多个网站。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提供基于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地址的虚拟主机，即每个虚拟主机可以有多个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地址，使用这些不同的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地址可以判断用户的请求并作出相应的响应。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7"/>
            </p:custDataLst>
          </p:nvPr>
        </p:nvSpPr>
        <p:spPr>
          <a:xfrm>
            <a:off x="596265" y="3677285"/>
            <a:ext cx="11266170" cy="12331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【示例】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定义一个虚拟主机，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“*”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表示监听本机的所有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地址，可以更改为具体的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地址。虚拟主机部分如下：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&lt;VirtualHost *:80&gt;      	#“*”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表示监听本机的所有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ServerAdmin webmaster@www.linuxidc.com 	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配置管理员的邮箱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DocumentRoot /www/docs/www.linuxidc.com  	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提供服务的程序目录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ServerName www.linuxidc.com  	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提供服务的域名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ErrorLog logs/www.linuxidc.com-error_log 	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配置错误日志的路径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CustomLog logs/www.linuxidc.com-access_log commo 	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配置访问日志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&lt;/VirtualHost&gt;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200" y="2255520"/>
            <a:ext cx="11400790" cy="33921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13.4.3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虚拟主机配置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91820" y="1376680"/>
            <a:ext cx="11266170" cy="37820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如果想要实现配置基于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地址的虚拟主机，需要将此处的内容作相应的修改（建议保留源内容，即进行复制后修改）。修改后的内容如下：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&lt;VirtualHost 192. 168.9.101&gt;                	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指定虚拟主机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ServerAdmin root@Scat.com             	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设置管理员邮箱地址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DocumentRoot /var /www/hosts/ml       	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指定网络文件的根目录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ml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ServerName host1. com               	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设置服务器名称为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host1.com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ErrorLog /var/www/logs1        			#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运行错误的日志位置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&lt;/VirtualHost&gt;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13.5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进行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Apache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服务器的常规配置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91230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05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13.5 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进行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Apache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服务器的常规配置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91820" y="1852930"/>
            <a:ext cx="11266170" cy="37820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步骤一：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ServerRoot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步骤二：互斥锁（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Mutex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）默认日志配置。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步骤三：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Listen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步骤四：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Dynamic Shared Object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DSO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Support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（动态共享对象支持）。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步骤五：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User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Group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步骤六：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ServerAdmin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步骤七：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的默认服务名及端口设置。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步骤八：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DocumentRoot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步骤九：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的默认首页设置。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步骤十：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ErrorLog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步骤十一：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Mime_module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步骤十二：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服务器补充设置。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步骤十三：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LogLevel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13.1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安装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Apache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服务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91230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01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13.6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进行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Apache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服务器的高级配置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91230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06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18765" y="2536825"/>
            <a:ext cx="7089775" cy="6527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13.6 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进行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Apache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服务器的高级配置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91820" y="1852930"/>
            <a:ext cx="11266170" cy="37820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每个网站都有固有的目录，但是如果网站进行了目录结构更新，用户再使用原来的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URL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访问时就会出现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“404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页面无法找到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的错误，为了方便用户能够继续使用原来的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URL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进行访问，这时就要使用页面重定向。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提供了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Rediret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命令用于配置页面重定向，命令格式如下：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2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Redirect  [HTTP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代码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用户请求的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URL   [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重定向后的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URL]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HTTP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代码说明：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0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：访问成功。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0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301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：页面已移动，请求的数据具有新的位置且更改是永久的，用户可以记住新的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URL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，以便日后直接使用新的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URL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进行访问。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0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302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：页面已找到，但请求的数据临时具有不同的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URL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0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303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：页面已经被替换，用户应该记住新的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URL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0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404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：页面不存在，服务器找不到给定的资源。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4" name="直接连接符 3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13.1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安装Apache服务</a:t>
            </a:r>
            <a:endParaRPr lang="en-US" altLang="zh-CN" sz="3200" spc="209" dirty="0" err="1">
              <a:solidFill>
                <a:schemeClr val="accen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任意多边形: 形状 4"/>
          <p:cNvSpPr/>
          <p:nvPr>
            <p:custDataLst>
              <p:tags r:id="rId6"/>
            </p:custDataLst>
          </p:nvPr>
        </p:nvSpPr>
        <p:spPr>
          <a:xfrm>
            <a:off x="6495053" y="1219199"/>
            <a:ext cx="2657090" cy="5334002"/>
          </a:xfrm>
          <a:custGeom>
            <a:avLst/>
            <a:gdLst>
              <a:gd name="connsiteX0" fmla="*/ 3012597 w 3416259"/>
              <a:gd name="connsiteY0" fmla="*/ 0 h 6858002"/>
              <a:gd name="connsiteX1" fmla="*/ 3416259 w 3416259"/>
              <a:gd name="connsiteY1" fmla="*/ 0 h 6858002"/>
              <a:gd name="connsiteX2" fmla="*/ 403662 w 3416259"/>
              <a:gd name="connsiteY2" fmla="*/ 6858002 h 6858002"/>
              <a:gd name="connsiteX3" fmla="*/ 0 w 3416259"/>
              <a:gd name="connsiteY3" fmla="*/ 685800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6259" h="6858002">
                <a:moveTo>
                  <a:pt x="3012597" y="0"/>
                </a:moveTo>
                <a:lnTo>
                  <a:pt x="3416259" y="0"/>
                </a:lnTo>
                <a:lnTo>
                  <a:pt x="403662" y="6858002"/>
                </a:lnTo>
                <a:lnTo>
                  <a:pt x="0" y="6858002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任意多边形: 形状 5"/>
          <p:cNvSpPr/>
          <p:nvPr>
            <p:custDataLst>
              <p:tags r:id="rId7"/>
            </p:custDataLst>
          </p:nvPr>
        </p:nvSpPr>
        <p:spPr>
          <a:xfrm>
            <a:off x="6956801" y="1219199"/>
            <a:ext cx="3880752" cy="5334002"/>
          </a:xfrm>
          <a:custGeom>
            <a:avLst/>
            <a:gdLst>
              <a:gd name="connsiteX0" fmla="*/ 3006417 w 4989538"/>
              <a:gd name="connsiteY0" fmla="*/ 0 h 6858002"/>
              <a:gd name="connsiteX1" fmla="*/ 4989538 w 4989538"/>
              <a:gd name="connsiteY1" fmla="*/ 0 h 6858002"/>
              <a:gd name="connsiteX2" fmla="*/ 4989538 w 4989538"/>
              <a:gd name="connsiteY2" fmla="*/ 2584276 h 6858002"/>
              <a:gd name="connsiteX3" fmla="*/ 3116018 w 4989538"/>
              <a:gd name="connsiteY3" fmla="*/ 6858002 h 6858002"/>
              <a:gd name="connsiteX4" fmla="*/ 0 w 4989538"/>
              <a:gd name="connsiteY4" fmla="*/ 685800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89538" h="6858002">
                <a:moveTo>
                  <a:pt x="3006417" y="0"/>
                </a:moveTo>
                <a:lnTo>
                  <a:pt x="4989538" y="0"/>
                </a:lnTo>
                <a:lnTo>
                  <a:pt x="4989538" y="2584276"/>
                </a:lnTo>
                <a:lnTo>
                  <a:pt x="3116018" y="6858002"/>
                </a:lnTo>
                <a:lnTo>
                  <a:pt x="0" y="6858002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1354420" y="2641600"/>
            <a:ext cx="9482743" cy="3200426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635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kumimoji="1" lang="zh-CN" altLang="en-US" sz="1600" b="1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Title 6"/>
          <p:cNvSpPr txBox="1"/>
          <p:nvPr>
            <p:custDataLst>
              <p:tags r:id="rId9"/>
            </p:custDataLst>
          </p:nvPr>
        </p:nvSpPr>
        <p:spPr>
          <a:xfrm>
            <a:off x="2065620" y="2997214"/>
            <a:ext cx="8060326" cy="248921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9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Apache是Apache软件基金会的一个开放源码的网页服务器，可以在大多数计算机操作系统中运行，其由于多平台和安全性而被广泛使用，是最流行的Web服务器端软件之一。Apache之前只用于小型或试验Internet网络，此后被开放源代码团体的成员不断地发展和加强。Apache服务器拥有牢靠可信的美誉，已用在超过半数的因特网中，特别是最热门和访问量最大的网站。世界上很多著名的网站如Amazon、Yahoo!、W3 Consortium、Financial Times等都是Apache的产物。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13.1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安装Apache服务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612265"/>
            <a:ext cx="11277600" cy="30549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Apache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支持许多特性，大部分通过编译的模块实现，可以支持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SSL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技术和多个虚拟主机。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是以进程为基础的结构，进程要比线程消耗更多的系统开支，不太适合于多处理器环境，因此，在一个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 Web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站点扩容时，通常是增加服务器或扩充群集节点而不是增加处理器。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Apache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CentOS Stream  9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 HTTP Server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，所以想安装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其实是要安装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httpd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13.1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安装Apache服务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490345"/>
            <a:ext cx="11277600" cy="19386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CentOS  Stream  9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上安装和配置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Apache HTTP Server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可按以下步骤进行：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更新系统软件包，确保系统软件包为最新版本，避免潜在依赖问题。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 dnf  update  -y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43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46880" y="3604260"/>
            <a:ext cx="5445760" cy="248539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3622040" y="2959735"/>
            <a:ext cx="5377180" cy="4146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tx1"/>
                </a:solidFill>
              </a:rPr>
              <a:t>[root@localhost ~]#  dnf  update  -y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0725" y="4893945"/>
            <a:ext cx="15030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安装成功</a:t>
            </a:r>
            <a:endParaRPr lang="zh-CN" altLang="en-US" b="1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223770" y="4726305"/>
            <a:ext cx="1889760" cy="64516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8"/>
    </p:custData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13.1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安装Apache服务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16585" y="1079500"/>
            <a:ext cx="11277600" cy="19386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Apache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执行如下命令，安装成功后显示界面如图所示。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dnf -y install httpd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35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72030" y="3018155"/>
            <a:ext cx="8354695" cy="241871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8"/>
    </p:custData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29285" y="3856355"/>
            <a:ext cx="10598785" cy="24504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7070" y="1551305"/>
            <a:ext cx="10700385" cy="8115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13.1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安装Apache服务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258570"/>
            <a:ext cx="11277600" cy="14160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25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6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6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启动并设置开机自启，运行下面代码。</a:t>
            </a:r>
            <a:endParaRPr lang="zh-CN" altLang="en-US" sz="6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6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[root@localhost ~]#  systemctl start httpd #</a:t>
            </a:r>
            <a:r>
              <a:rPr lang="zh-CN" altLang="en-US" sz="6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立即启动服务</a:t>
            </a:r>
            <a:endParaRPr lang="zh-CN" altLang="en-US" sz="6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6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[root@localhost ~]#  systemctl enable httpd   #</a:t>
            </a:r>
            <a:r>
              <a:rPr lang="zh-CN" altLang="en-US" sz="6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配置服务在系统启动时自动运行。</a:t>
            </a:r>
            <a:endParaRPr lang="zh-CN" altLang="en-US" sz="6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endParaRPr lang="en-US" altLang="zh-CN" sz="6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8340" y="3834130"/>
            <a:ext cx="10300970" cy="23736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firewall-cmd --permanent --zone=public --add-service=http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success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firewall-cmd --permanent --zone=public --add-service=https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success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firewall-cmd --reload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success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2703195"/>
            <a:ext cx="10952480" cy="975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启动成功后，本机上可以访问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Web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服务，但是由于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CentOS Stream  9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操作系统使用防火墙守护者程序的运行，远程主机无法访问到本机的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Web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服务。如果向允许其他主机远程访问，则执行下面代码，开放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HTTP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80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）和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HTTPS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443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）端口，并重载防火墙配置。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13.2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启动和停止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Apache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服务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91230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02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极简大气通用模板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2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18475_1*i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ISCONTENTSTITLE" val="1"/>
  <p:tag name="KSO_WM_UNIT_ISNUMDGMTITLE" val="0"/>
  <p:tag name="KSO_WM_UNIT_PRESET_TEXT" val="目 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18475_1*a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218475_1*i*2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8475_1*l_h_i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6190551181103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8475_1*l_h_f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6190551181103}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8475_1*l_h_i*1_1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6190551181103}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8475_1*l_h_i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6190551181103}"/>
</p:tagLst>
</file>

<file path=ppt/tags/tag173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8475_1*l_h_f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6190551181103}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8475_1*l_h_i*1_2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6190551181103}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8475_1*l_h_i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6190551181103}"/>
</p:tagLst>
</file>

<file path=ppt/tags/tag176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8475_1*l_h_f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6190551181103}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18475_1*l_h_i*1_3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6190551181103}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6190551181103}"/>
</p:tagLst>
</file>

<file path=ppt/tags/tag179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6190551181103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6190551181103}"/>
</p:tagLst>
</file>

<file path=ppt/tags/tag181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2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7.xml><?xml version="1.0" encoding="utf-8"?>
<p:tagLst xmlns:p="http://schemas.openxmlformats.org/presentationml/2006/main">
  <p:tag name="KSO_WM_BEAUTIFY_FLAG" val="#wm#"/>
  <p:tag name="KSO_WM_TEMPLATE_CATEGORY" val="diagram"/>
  <p:tag name="KSO_WM_TEMPLATE_INDEX" val="20218475"/>
  <p:tag name="KSO_WM_SLIDE_ID" val="diagram20218475_1"/>
  <p:tag name="KSO_WM_TEMPLATE_SUBCATEGORY" val="0"/>
  <p:tag name="KSO_WM_TEMPLATE_MASTER_TYPE" val="0"/>
  <p:tag name="KSO_WM_TEMPLATE_COLOR_TYPE" val="0"/>
  <p:tag name="KSO_WM_SLIDE_TYPE" val="contents"/>
  <p:tag name="KSO_WM_SLIDE_SUBTYPE" val="diag"/>
  <p:tag name="KSO_WM_SLIDE_ITEM_CNT" val="4"/>
  <p:tag name="KSO_WM_SLIDE_INDEX" val="1"/>
  <p:tag name="KSO_WM_DIAGRAM_GROUP_CODE" val="l1-1"/>
  <p:tag name="KSO_WM_SLIDE_DIAGTYPE" val="l"/>
  <p:tag name="KSO_WM_TAG_VERSION" val="1.0"/>
  <p:tag name="KSO_WM_SLIDE_LAYOUT" val="a_l"/>
  <p:tag name="KSO_WM_SLIDE_LAYOUT_CNT" val="1_1"/>
  <p:tag name="KSO_WM_SLIDE_BK_DARK_LIGHT" val="2"/>
  <p:tag name="KSO_WM_SLIDE_BACKGROUND_TYPE" val="general"/>
</p:tagLst>
</file>

<file path=ppt/tags/tag18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189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92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19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554_1*i*1"/>
  <p:tag name="KSO_WM_TEMPLATE_CATEGORY" val="diagram"/>
  <p:tag name="KSO_WM_TEMPLATE_INDEX" val="20208554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f43db63a1bf644c78865d15c43542aff"/>
  <p:tag name="KSO_WM_UNIT_DECORATE_INFO" val="{&quot;ReferentInfo&quot;:{&quot;Id&quot;:&quot;slide&quot;,&quot;X&quot;:{&quot;Pos&quot;:1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f2fbd8f1c417157da4526e"/>
  <p:tag name="KSO_WM_CHIP_XID" val="5ef2fbd8f1c417157da4526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368"/>
  <p:tag name="KSO_WM_TEMPLATE_ASSEMBLE_XID" val="60656e7b4054ed1e2fb7f9b0"/>
  <p:tag name="KSO_WM_TEMPLATE_ASSEMBLE_GROUPID" val="60656e7b4054ed1e2fb7f9b0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554_1*i*2"/>
  <p:tag name="KSO_WM_TEMPLATE_CATEGORY" val="diagram"/>
  <p:tag name="KSO_WM_TEMPLATE_INDEX" val="20208554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bfc6aae100d546ff901883ad2305657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ef2fbd8f1c417157da4526e"/>
  <p:tag name="KSO_WM_CHIP_XID" val="5ef2fbd8f1c417157da4526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552"/>
  <p:tag name="KSO_WM_TEMPLATE_ASSEMBLE_XID" val="60656e7b4054ed1e2fb7f9b0"/>
  <p:tag name="KSO_WM_TEMPLATE_ASSEMBLE_GROUPID" val="60656e7b4054ed1e2fb7f9b0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554_1*i*3"/>
  <p:tag name="KSO_WM_TEMPLATE_CATEGORY" val="diagram"/>
  <p:tag name="KSO_WM_TEMPLATE_INDEX" val="20208554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a6a0d380d3c84389b32c792cbc059315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942011b3264e4eb884e3c71f9d775995&quot;,&quot;X&quot;:{&quot;Pos&quot;:1},&quot;Y&quot;:{&quot;Pos&quot;:1}},&quot;whChangeMode&quot;:0}"/>
  <p:tag name="KSO_WM_CHIP_GROUPID" val="5ef2fbd8f1c417157da4526e"/>
  <p:tag name="KSO_WM_CHIP_XID" val="5ef2fbd8f1c417157da4526f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840"/>
  <p:tag name="KSO_WM_TEMPLATE_ASSEMBLE_XID" val="60656e7b4054ed1e2fb7f9b0"/>
  <p:tag name="KSO_WM_TEMPLATE_ASSEMBLE_GROUPID" val="60656e7b4054ed1e2fb7f9b0"/>
</p:tagLst>
</file>

<file path=ppt/tags/tag20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554_1*f*1"/>
  <p:tag name="KSO_WM_TEMPLATE_CATEGORY" val="diagram"/>
  <p:tag name="KSO_WM_TEMPLATE_INDEX" val="2020855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60"/>
  <p:tag name="KSO_WM_UNIT_SHOW_EDIT_AREA_INDICATION" val="1"/>
  <p:tag name="KSO_WM_CHIP_GROUPID" val="5e6b05596848fb12bee65ac8"/>
  <p:tag name="KSO_WM_CHIP_XID" val="5e6b05596848fb12bee65aca"/>
  <p:tag name="KSO_WM_UNIT_DEC_AREA_ID" val="942011b3264e4eb884e3c71f9d77599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2fc279d9a3f4e33a0de64d87a4b1143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b4054ed1e2fb7f9b0"/>
  <p:tag name="KSO_WM_TEMPLATE_ASSEMBLE_GROUPID" val="60656e7b4054ed1e2fb7f9b0"/>
</p:tagLst>
</file>

<file path=ppt/tags/tag20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BACKGROUND_TYPE" val="general"/>
  <p:tag name="KSO_WM_SLIDE_BK_DARK_LIGHT" val="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12-02T22:10:21&quot;,&quot;maxSize&quot;:{&quot;size1&quot;:20},&quot;minSize&quot;:{&quot;size1&quot;:11.2},&quot;normalSize&quot;:{&quot;size1&quot;:11.2},&quot;subLayout&quot;:[{&quot;id&quot;:&quot;2025-12-02T22:10:21&quot;,&quot;margin&quot;:{&quot;bottom&quot;:0.025999998673796654,&quot;left&quot;:1.2699999809265137,&quot;right&quot;:1.2699999809265137,&quot;top&quot;:0.4230000376701355},&quot;type&quot;:0},{&quot;id&quot;:&quot;2025-12-02T22:10:21&quot;,&quot;margin&quot;:{&quot;bottom&quot;:0.847000002861023,&quot;left&quot;:1.2699999809265137,&quot;right&quot;:1.2699999809265137,&quot;top&quot;:1.2699999809265137},&quot;type&quot;:0}],&quot;type&quot;:0}"/>
</p:tagLst>
</file>

<file path=ppt/tags/tag2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0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0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0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1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1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1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2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2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2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2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2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3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232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35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4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4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4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4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4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251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54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5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6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6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6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6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73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7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7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8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8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8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9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9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9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9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0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0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0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0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1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1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1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2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2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2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2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2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3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3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3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4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4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4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4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4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5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5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5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5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5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63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3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6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6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7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372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75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3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8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8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47&quot;,&quot;maxSize&quot;:{&quot;size1&quot;:20},&quot;minSize&quot;:{&quot;size1&quot;:11.2},&quot;normalSize&quot;:{&quot;size1&quot;:11.2},&quot;subLayout&quot;:[{&quot;id&quot;:&quot;2025-07-20T22:57:47&quot;,&quot;margin&quot;:{&quot;bottom&quot;:0.025999998673796654,&quot;left&quot;:1.2699999809265137,&quot;right&quot;:1.2699999809265137,&quot;top&quot;:0.4230000376701355},&quot;type&quot;:0},{&quot;id&quot;:&quot;2025-07-20T22:57:47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7237</Words>
  <Application>WPS 演示</Application>
  <PresentationFormat>宽屏</PresentationFormat>
  <Paragraphs>298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汉仪旗黑-85S</vt:lpstr>
      <vt:lpstr>黑体</vt:lpstr>
      <vt:lpstr>Viner Hand ITC</vt:lpstr>
      <vt:lpstr>汉仪旗黑-85S</vt:lpstr>
      <vt:lpstr>Segoe UI</vt:lpstr>
      <vt:lpstr>Arial Unicode MS</vt:lpstr>
      <vt:lpstr>Wingdings</vt:lpstr>
      <vt:lpstr>Office 主题​​</vt:lpstr>
      <vt:lpstr>1_Office 主题​​</vt:lpstr>
      <vt:lpstr>项目十三  搭建Apache服务器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白玉羚</cp:lastModifiedBy>
  <cp:revision>30</cp:revision>
  <dcterms:created xsi:type="dcterms:W3CDTF">2025-07-20T14:58:00Z</dcterms:created>
  <dcterms:modified xsi:type="dcterms:W3CDTF">2025-12-02T14:21:25Z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/>
  </property>
</Properties>
</file>