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6"/>
  </p:notesMasterIdLst>
  <p:handoutMasterIdLst>
    <p:handoutMasterId r:id="rId39"/>
  </p:handoutMasterIdLst>
  <p:sldIdLst>
    <p:sldId id="257" r:id="rId4"/>
    <p:sldId id="293" r:id="rId5"/>
    <p:sldId id="318" r:id="rId7"/>
    <p:sldId id="321" r:id="rId8"/>
    <p:sldId id="294" r:id="rId9"/>
    <p:sldId id="283" r:id="rId10"/>
    <p:sldId id="285" r:id="rId11"/>
    <p:sldId id="286" r:id="rId12"/>
    <p:sldId id="287" r:id="rId13"/>
    <p:sldId id="289" r:id="rId14"/>
    <p:sldId id="291" r:id="rId15"/>
    <p:sldId id="319" r:id="rId16"/>
    <p:sldId id="305" r:id="rId17"/>
    <p:sldId id="306" r:id="rId18"/>
    <p:sldId id="307" r:id="rId19"/>
    <p:sldId id="308" r:id="rId20"/>
    <p:sldId id="309" r:id="rId21"/>
    <p:sldId id="310" r:id="rId22"/>
    <p:sldId id="311" r:id="rId23"/>
    <p:sldId id="312" r:id="rId24"/>
    <p:sldId id="313" r:id="rId25"/>
    <p:sldId id="296" r:id="rId26"/>
    <p:sldId id="297" r:id="rId27"/>
    <p:sldId id="298" r:id="rId28"/>
    <p:sldId id="299" r:id="rId29"/>
    <p:sldId id="300" r:id="rId30"/>
    <p:sldId id="301" r:id="rId31"/>
    <p:sldId id="302" r:id="rId32"/>
    <p:sldId id="303" r:id="rId33"/>
    <p:sldId id="304" r:id="rId34"/>
    <p:sldId id="320" r:id="rId35"/>
    <p:sldId id="315" r:id="rId36"/>
    <p:sldId id="316" r:id="rId37"/>
    <p:sldId id="317" r:id="rId3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2" name="幸全" initials="幸全" lastIdx="0" clrIdx="1"/>
  <p:cmAuthor id="3" name="刘 小刘" initials="刘"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59"/>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handoutMaster" Target="handoutMasters/handoutMaster1.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27311" y="5"/>
            <a:ext cx="12429370"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等腰三角形 11"/>
          <p:cNvSpPr/>
          <p:nvPr userDrawn="1">
            <p:custDataLst>
              <p:tags r:id="rId7"/>
            </p:custDataLst>
          </p:nvPr>
        </p:nvSpPr>
        <p:spPr>
          <a:xfrm rot="16200000">
            <a:off x="7826138" y="2492134"/>
            <a:ext cx="997432" cy="7734300"/>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8"/>
            </p:custDataLst>
          </p:nvPr>
        </p:nvSpPr>
        <p:spPr>
          <a:xfrm>
            <a:off x="2730319" y="2702794"/>
            <a:ext cx="7117545" cy="1118535"/>
          </a:xfrm>
        </p:spPr>
        <p:txBody>
          <a:bodyPr lIns="90000" tIns="46800" rIns="90000" bIns="4680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730319" y="3886684"/>
            <a:ext cx="7117545" cy="676319"/>
          </a:xfrm>
        </p:spPr>
        <p:txBody>
          <a:bodyPr lIns="90000" tIns="46800" rIns="90000" bIns="46800" anchor="t">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3630542" y="4681986"/>
            <a:ext cx="2523129" cy="412826"/>
          </a:xfrm>
        </p:spPr>
        <p:txBody>
          <a:bodyPr lIns="90000" tIns="46800" rIns="90000" bIns="46800" anchor="ctr" anchorCtr="0">
            <a:normAutofit/>
          </a:bodyPr>
          <a:lstStyle>
            <a:lvl1pPr marL="0" indent="0" algn="r">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6402188" y="4681986"/>
            <a:ext cx="2523127" cy="412826"/>
          </a:xfrm>
        </p:spPr>
        <p:txBody>
          <a:bodyPr lIns="90000" tIns="46800" rIns="90000" bIns="46800" anchor="ctr" anchorCtr="0">
            <a:normAutofit/>
          </a:bodyPr>
          <a:lstStyle>
            <a:lvl1pPr marL="0" indent="0" algn="l">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4001597" y="5613400"/>
            <a:ext cx="8190403" cy="1244600"/>
            <a:chOff x="4001597" y="5613400"/>
            <a:chExt cx="8190403" cy="1244600"/>
          </a:xfrm>
        </p:grpSpPr>
        <p:sp>
          <p:nvSpPr>
            <p:cNvPr id="8" name="任意多边形: 形状 7"/>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p>
          </p:txBody>
        </p:sp>
        <p:sp>
          <p:nvSpPr>
            <p:cNvPr id="9" name="等腰三角形 8"/>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grpSp>
        <p:nvGrpSpPr>
          <p:cNvPr id="10" name="组合 9"/>
          <p:cNvGrpSpPr/>
          <p:nvPr userDrawn="1">
            <p:custDataLst>
              <p:tags r:id="rId5"/>
            </p:custDataLst>
          </p:nvPr>
        </p:nvGrpSpPr>
        <p:grpSpPr>
          <a:xfrm>
            <a:off x="5187002" y="2377388"/>
            <a:ext cx="570170" cy="707886"/>
            <a:chOff x="10608342" y="5053054"/>
            <a:chExt cx="1583658" cy="1966165"/>
          </a:xfrm>
        </p:grpSpPr>
        <p:sp>
          <p:nvSpPr>
            <p:cNvPr id="11" name="任意多边形: 形状 10"/>
            <p:cNvSpPr/>
            <p:nvPr>
              <p:custDataLst>
                <p:tags r:id="rId6"/>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2" name="等腰三角形 11"/>
            <p:cNvSpPr/>
            <p:nvPr>
              <p:custDataLst>
                <p:tags r:id="rId7"/>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zh-CN" altLang="en-US"/>
            </a:p>
          </p:txBody>
        </p:sp>
      </p:grpSp>
      <p:grpSp>
        <p:nvGrpSpPr>
          <p:cNvPr id="14" name="组合 13"/>
          <p:cNvGrpSpPr/>
          <p:nvPr userDrawn="1">
            <p:custDataLst>
              <p:tags r:id="rId8"/>
            </p:custDataLst>
          </p:nvPr>
        </p:nvGrpSpPr>
        <p:grpSpPr>
          <a:xfrm rot="10800000">
            <a:off x="-1" y="0"/>
            <a:ext cx="12192000" cy="1244600"/>
            <a:chOff x="4001597" y="5613400"/>
            <a:chExt cx="8190403" cy="1244600"/>
          </a:xfrm>
        </p:grpSpPr>
        <p:sp>
          <p:nvSpPr>
            <p:cNvPr id="15" name="任意多边形: 形状 14"/>
            <p:cNvSpPr/>
            <p:nvPr>
              <p:custDataLst>
                <p:tags r:id="rId9"/>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6" name="等腰三角形 15"/>
            <p:cNvSpPr/>
            <p:nvPr>
              <p:custDataLst>
                <p:tags r:id="rId10"/>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sp>
        <p:nvSpPr>
          <p:cNvPr id="2" name="标题 1"/>
          <p:cNvSpPr>
            <a:spLocks noGrp="1"/>
          </p:cNvSpPr>
          <p:nvPr>
            <p:ph type="title" hasCustomPrompt="1"/>
            <p:custDataLst>
              <p:tags r:id="rId11"/>
            </p:custDataLst>
          </p:nvPr>
        </p:nvSpPr>
        <p:spPr>
          <a:xfrm>
            <a:off x="3500907" y="3090044"/>
            <a:ext cx="5190185" cy="740727"/>
          </a:xfrm>
        </p:spPr>
        <p:txBody>
          <a:bodyPr lIns="90170" tIns="46990" rIns="90170" bIns="0" anchor="b" anchorCtr="0">
            <a:normAutofit/>
          </a:bodyPr>
          <a:lstStyle>
            <a:lvl1pPr algn="ctr">
              <a:defRPr sz="4000" u="none" strike="noStrike" kern="1200" cap="none" spc="300" normalizeH="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3500907" y="3883113"/>
            <a:ext cx="5190185" cy="1477027"/>
          </a:xfrm>
        </p:spPr>
        <p:txBody>
          <a:bodyPr lIns="90170" tIns="0" rIns="90170" bIns="46990">
            <a:normAutofit/>
          </a:bodyPr>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13"/>
            </p:custDataLst>
          </p:nvPr>
        </p:nvSpPr>
        <p:spPr/>
        <p:txBody>
          <a:bodyPr>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a:p>
        </p:txBody>
      </p:sp>
      <p:sp>
        <p:nvSpPr>
          <p:cNvPr id="6" name="灯片编号占位符 5"/>
          <p:cNvSpPr>
            <a:spLocks noGrp="1"/>
          </p:cNvSpPr>
          <p:nvPr>
            <p:ph type="sldNum" sz="quarter" idx="12"/>
            <p:custDataLst>
              <p:tags r:id="rId15"/>
            </p:custDataLst>
          </p:nvPr>
        </p:nvSpPr>
        <p:spPr/>
        <p:txBody>
          <a:bodyPr>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lIns="90170" tIns="46990" rIns="90170" bIns="46990">
            <a:normAutofit/>
          </a:bodyPr>
          <a:lstStyle/>
          <a:p>
            <a:endParaRPr lang="zh-CN" altLang="en-US"/>
          </a:p>
        </p:txBody>
      </p:sp>
      <p:sp>
        <p:nvSpPr>
          <p:cNvPr id="7" name="灯片编号占位符 6"/>
          <p:cNvSpPr>
            <a:spLocks noGrp="1"/>
          </p:cNvSpPr>
          <p:nvPr>
            <p:ph type="sldNum" sz="quarter" idx="12"/>
            <p:custDataLst>
              <p:tags r:id="rId7"/>
            </p:custDataLst>
          </p:nvPr>
        </p:nvSpPr>
        <p:spPr/>
        <p:txBody>
          <a:bodyPr lIns="90170" tIns="46990" rIns="90170" bIns="4699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0608342" y="5053054"/>
            <a:ext cx="1583658" cy="1966165"/>
            <a:chOff x="10608342" y="5053054"/>
            <a:chExt cx="1583658" cy="1966165"/>
          </a:xfrm>
        </p:grpSpPr>
        <p:sp>
          <p:nvSpPr>
            <p:cNvPr id="10" name="任意多边形: 形状 9"/>
            <p:cNvSpPr/>
            <p:nvPr>
              <p:custDataLst>
                <p:tags r:id="rId3"/>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custDataLst>
                <p:tags r:id="rId4"/>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588374" y="2588654"/>
            <a:ext cx="5015250" cy="1519707"/>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170" tIns="46990" rIns="90170" bIns="46990">
            <a:normAutofit/>
          </a:bodyPr>
          <a:lstStyle/>
          <a:p>
            <a:endParaRPr lang="zh-CN" altLang="en-US"/>
          </a:p>
        </p:txBody>
      </p:sp>
      <p:sp>
        <p:nvSpPr>
          <p:cNvPr id="5" name="灯片编号占位符 4"/>
          <p:cNvSpPr>
            <a:spLocks noGrp="1"/>
          </p:cNvSpPr>
          <p:nvPr>
            <p:ph type="sldNum" sz="quarter" idx="12"/>
            <p:custDataLst>
              <p:tags r:id="rId5"/>
            </p:custDataLst>
          </p:nvPr>
        </p:nvSpPr>
        <p:spPr/>
        <p:txBody>
          <a:bodyPr lIns="90170" tIns="46990" rIns="90170" bIns="46990">
            <a:normAutofit/>
          </a:bodyPr>
          <a:lstStyle/>
          <a:p>
            <a:fld id="{49AE70B2-8BF9-45C0-BB95-33D1B9D3A854}" type="slidenum">
              <a:rPr lang="zh-CN" altLang="en-US" smtClean="0"/>
            </a:fld>
            <a:endParaRPr lang="zh-CN" altLang="en-US"/>
          </a:p>
        </p:txBody>
      </p:sp>
      <p:grpSp>
        <p:nvGrpSpPr>
          <p:cNvPr id="6" name="组合 5"/>
          <p:cNvGrpSpPr/>
          <p:nvPr userDrawn="1">
            <p:custDataLst>
              <p:tags r:id="rId6"/>
            </p:custDataLst>
          </p:nvPr>
        </p:nvGrpSpPr>
        <p:grpSpPr>
          <a:xfrm flipH="1">
            <a:off x="8603626" y="3112882"/>
            <a:ext cx="436739" cy="542227"/>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dirty="0"/>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grpSp>
        <p:nvGrpSpPr>
          <p:cNvPr id="9" name="组合 8"/>
          <p:cNvGrpSpPr/>
          <p:nvPr userDrawn="1">
            <p:custDataLst>
              <p:tags r:id="rId9"/>
            </p:custDataLst>
          </p:nvPr>
        </p:nvGrpSpPr>
        <p:grpSpPr>
          <a:xfrm>
            <a:off x="3151635" y="3119499"/>
            <a:ext cx="436739" cy="542227"/>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a:solidFill>
                  <a:schemeClr val="bg1"/>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hasCustomPrompt="1"/>
            <p:custDataLst>
              <p:tags r:id="rId5"/>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p:txBody>
          <a:bodyPr/>
          <a:lstStyle>
            <a:lvl1pPr>
              <a:defRPr baseline="0">
                <a:latin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p:txBody>
          <a:bodyPr/>
          <a:lstStyle>
            <a:lvl1pPr>
              <a:defRPr baseline="0">
                <a:latin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735" y="304165"/>
            <a:ext cx="11606530" cy="6249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11" name="组合 10"/>
          <p:cNvGrpSpPr/>
          <p:nvPr userDrawn="1">
            <p:custDataLst>
              <p:tags r:id="rId3"/>
            </p:custDataLst>
          </p:nvPr>
        </p:nvGrpSpPr>
        <p:grpSpPr>
          <a:xfrm rot="16200000">
            <a:off x="11009630" y="351790"/>
            <a:ext cx="737870" cy="916305"/>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grpSp>
        <p:nvGrpSpPr>
          <p:cNvPr id="14" name="组合 13"/>
          <p:cNvGrpSpPr/>
          <p:nvPr userDrawn="1">
            <p:custDataLst>
              <p:tags r:id="rId6"/>
            </p:custDataLst>
          </p:nvPr>
        </p:nvGrpSpPr>
        <p:grpSpPr>
          <a:xfrm rot="5400000">
            <a:off x="443865" y="5584825"/>
            <a:ext cx="737870" cy="916305"/>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1281113" y="2163600"/>
            <a:ext cx="9626600" cy="3445200"/>
          </a:xfrm>
        </p:spPr>
        <p:txBody>
          <a:bodyPr>
            <a:normAutofit/>
          </a:bodyPr>
          <a:lstStyle>
            <a:lvl1pPr marL="0" indent="0">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4" name="页脚占位符 3"/>
          <p:cNvSpPr>
            <a:spLocks noGrp="1"/>
          </p:cNvSpPr>
          <p:nvPr>
            <p:ph type="ftr" sz="quarter" idx="11"/>
            <p:custDataLst>
              <p:tags r:id="rId13"/>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hasCustomPrompt="1"/>
            <p:custDataLst>
              <p:tags r:id="rId3"/>
            </p:custDataLst>
          </p:nvPr>
        </p:nvSpPr>
        <p:spPr>
          <a:xfrm>
            <a:off x="583200" y="770400"/>
            <a:ext cx="3960000" cy="882000"/>
          </a:xfrm>
        </p:spPr>
        <p:txBody>
          <a:bodyPr anchor="ctr">
            <a:normAutofit/>
          </a:bodyPr>
          <a:lstStyle>
            <a:lvl1pPr>
              <a:defRPr sz="32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586800" y="1764000"/>
            <a:ext cx="3956400" cy="4093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5101200" y="769938"/>
            <a:ext cx="6480000" cy="5087937"/>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1" y="0"/>
            <a:ext cx="4823460" cy="769938"/>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a typeface="微软雅黑" panose="020B0503020204020204" charset="-122"/>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p:custDataLst>
              <p:tags r:id="rId3"/>
            </p:custDataLst>
          </p:nvPr>
        </p:nvSpPr>
        <p:spPr>
          <a:xfrm>
            <a:off x="612000" y="781200"/>
            <a:ext cx="10976400" cy="626400"/>
          </a:xfrm>
        </p:spPr>
        <p:txBody>
          <a:bodyPr anchor="ctr"/>
          <a:lstStyle>
            <a:lvl1pPr algn="ctr">
              <a:defRPr sz="36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612000" y="1659600"/>
            <a:ext cx="10975975" cy="828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612775" y="2808000"/>
            <a:ext cx="10965600" cy="34308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5921829" y="0"/>
            <a:ext cx="6270171" cy="812800"/>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5921829" y="0"/>
            <a:ext cx="6270171" cy="812800"/>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13" name="矩形 12"/>
          <p:cNvSpPr/>
          <p:nvPr userDrawn="1">
            <p:custDataLst>
              <p:tags r:id="rId5"/>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微软雅黑" panose="020B0503020204020204" charset="-122"/>
              <a:sym typeface="+mn-ea"/>
            </a:endParaRPr>
          </a:p>
        </p:txBody>
      </p:sp>
      <p:sp>
        <p:nvSpPr>
          <p:cNvPr id="2" name="标题 1"/>
          <p:cNvSpPr>
            <a:spLocks noGrp="1"/>
          </p:cNvSpPr>
          <p:nvPr userDrawn="1">
            <p:ph type="title"/>
            <p:custDataLst>
              <p:tags r:id="rId6"/>
            </p:custDataLst>
          </p:nvPr>
        </p:nvSpPr>
        <p:spPr>
          <a:xfrm>
            <a:off x="604520" y="669290"/>
            <a:ext cx="10976610" cy="565150"/>
          </a:xfrm>
        </p:spPr>
        <p:txBody>
          <a:bodyPr anchor="ctr"/>
          <a:lstStyle>
            <a:lvl1pPr algn="ctr">
              <a:lnSpc>
                <a:spcPct val="100000"/>
              </a:lnSpc>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0"/>
            </p:custDataLst>
          </p:nvPr>
        </p:nvSpPr>
        <p:spPr>
          <a:xfrm>
            <a:off x="604837" y="1681200"/>
            <a:ext cx="10990800" cy="3211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594000" y="5180400"/>
            <a:ext cx="11001600" cy="1011600"/>
          </a:xfrm>
        </p:spPr>
        <p:txBody>
          <a:bodyPr>
            <a:normAutofit/>
          </a:bodyPr>
          <a:lstStyle>
            <a:lvl1pPr marL="0" indent="0">
              <a:lnSpc>
                <a:spcPct val="130000"/>
              </a:lnSpc>
              <a:spcBef>
                <a:spcPts val="0"/>
              </a:spcBef>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4001597" y="6045200"/>
            <a:ext cx="8190403" cy="812800"/>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sp>
        <p:nvSpPr>
          <p:cNvPr id="15" name="矩形 14"/>
          <p:cNvSpPr/>
          <p:nvPr userDrawn="1">
            <p:custDataLst>
              <p:tags r:id="rId5"/>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bg1"/>
              </a:solidFill>
              <a:latin typeface="Viner Hand ITC" panose="03070502030502020203" charset="0"/>
              <a:ea typeface="微软雅黑" panose="020B0503020204020204" charset="-122"/>
              <a:cs typeface="Viner Hand ITC" panose="03070502030502020203" charset="0"/>
              <a:sym typeface="+mn-ea"/>
            </a:endParaRPr>
          </a:p>
        </p:txBody>
      </p:sp>
      <p:sp>
        <p:nvSpPr>
          <p:cNvPr id="2" name="标题 1"/>
          <p:cNvSpPr>
            <a:spLocks noGrp="1"/>
          </p:cNvSpPr>
          <p:nvPr>
            <p:ph type="title"/>
            <p:custDataLst>
              <p:tags r:id="rId6"/>
            </p:custDataLst>
          </p:nvPr>
        </p:nvSpPr>
        <p:spPr>
          <a:xfrm>
            <a:off x="579600" y="237600"/>
            <a:ext cx="11037600" cy="441964"/>
          </a:xfrm>
        </p:spPr>
        <p:txBody>
          <a:bodyPr>
            <a:noAutofit/>
          </a:bodyPr>
          <a:lstStyle>
            <a:lvl1pPr>
              <a:lnSpc>
                <a:spcPct val="100000"/>
              </a:lnSpc>
              <a:defRPr sz="24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grpSp>
        <p:nvGrpSpPr>
          <p:cNvPr id="15" name="组合 14"/>
          <p:cNvGrpSpPr/>
          <p:nvPr userDrawn="1">
            <p:custDataLst>
              <p:tags r:id="rId3"/>
            </p:custDataLst>
          </p:nvPr>
        </p:nvGrpSpPr>
        <p:grpSpPr>
          <a:xfrm rot="10800000">
            <a:off x="0" y="0"/>
            <a:ext cx="5457825" cy="1529715"/>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grpSp>
        <p:nvGrpSpPr>
          <p:cNvPr id="18" name="组合 17"/>
          <p:cNvGrpSpPr/>
          <p:nvPr userDrawn="1">
            <p:custDataLst>
              <p:tags r:id="rId6"/>
            </p:custDataLst>
          </p:nvPr>
        </p:nvGrpSpPr>
        <p:grpSpPr>
          <a:xfrm>
            <a:off x="6734175" y="5323840"/>
            <a:ext cx="5457825" cy="1529715"/>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userDrawn="1">
            <p:ph type="title" hasCustomPrompt="1"/>
            <p:custDataLst>
              <p:tags r:id="rId9"/>
            </p:custDataLst>
          </p:nvPr>
        </p:nvSpPr>
        <p:spPr>
          <a:xfrm>
            <a:off x="1522800" y="1339200"/>
            <a:ext cx="9144000" cy="2386800"/>
          </a:xfrm>
        </p:spPr>
        <p:txBody>
          <a:bodyPr anchor="b"/>
          <a:lstStyle>
            <a:lvl1pPr algn="ctr">
              <a:defRPr sz="60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3"/>
            </p:custDataLst>
          </p:nvPr>
        </p:nvSpPr>
        <p:spPr>
          <a:xfrm>
            <a:off x="1522413" y="3862800"/>
            <a:ext cx="9144000" cy="1656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5" Type="http://schemas.openxmlformats.org/officeDocument/2006/relationships/theme" Target="../theme/theme2.xml"/><Relationship Id="rId24" Type="http://schemas.openxmlformats.org/officeDocument/2006/relationships/tags" Target="../tags/tag160.xml"/><Relationship Id="rId23" Type="http://schemas.openxmlformats.org/officeDocument/2006/relationships/tags" Target="../tags/tag159.xml"/><Relationship Id="rId22" Type="http://schemas.openxmlformats.org/officeDocument/2006/relationships/tags" Target="../tags/tag158.xml"/><Relationship Id="rId21" Type="http://schemas.openxmlformats.org/officeDocument/2006/relationships/tags" Target="../tags/tag157.xml"/><Relationship Id="rId20" Type="http://schemas.openxmlformats.org/officeDocument/2006/relationships/tags" Target="../tags/tag156.xml"/><Relationship Id="rId2" Type="http://schemas.openxmlformats.org/officeDocument/2006/relationships/slideLayout" Target="../slideLayouts/slideLayout12.xml"/><Relationship Id="rId19" Type="http://schemas.openxmlformats.org/officeDocument/2006/relationships/tags" Target="../tags/tag155.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62.xml"/><Relationship Id="rId1" Type="http://schemas.openxmlformats.org/officeDocument/2006/relationships/tags" Target="../tags/tag16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77.xml"/><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s>
</file>

<file path=ppt/slides/_rels/slide2.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8" Type="http://schemas.openxmlformats.org/officeDocument/2006/relationships/notesSlide" Target="../notesSlides/notesSlide1.xml"/><Relationship Id="rId17" Type="http://schemas.openxmlformats.org/officeDocument/2006/relationships/slideLayout" Target="../slideLayouts/slideLayout17.xml"/><Relationship Id="rId16" Type="http://schemas.openxmlformats.org/officeDocument/2006/relationships/tags" Target="../tags/tag178.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s>
</file>

<file path=ppt/slides/_rels/slide22.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1" Type="http://schemas.openxmlformats.org/officeDocument/2006/relationships/slideLayout" Target="../slideLayouts/slideLayout17.xml"/><Relationship Id="rId10" Type="http://schemas.openxmlformats.org/officeDocument/2006/relationships/tags" Target="../tags/tag311.xml"/><Relationship Id="rId1" Type="http://schemas.openxmlformats.org/officeDocument/2006/relationships/tags" Target="../tags/tag302.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317.xml"/><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23.xml"/><Relationship Id="rId6" Type="http://schemas.openxmlformats.org/officeDocument/2006/relationships/image" Target="../media/image2.jpeg"/><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30.xml"/><Relationship Id="rId7" Type="http://schemas.openxmlformats.org/officeDocument/2006/relationships/image" Target="../media/image3.png"/><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s>
</file>

<file path=ppt/slides/_rels/slide26.xml.rels><?xml version="1.0" encoding="UTF-8" standalone="yes"?>
<Relationships xmlns="http://schemas.openxmlformats.org/package/2006/relationships"><Relationship Id="rId9" Type="http://schemas.openxmlformats.org/officeDocument/2006/relationships/tags" Target="../tags/tag339.xml"/><Relationship Id="rId8" Type="http://schemas.openxmlformats.org/officeDocument/2006/relationships/tags" Target="../tags/tag338.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1" Type="http://schemas.openxmlformats.org/officeDocument/2006/relationships/slideLayout" Target="../slideLayouts/slideLayout17.xml"/><Relationship Id="rId10" Type="http://schemas.openxmlformats.org/officeDocument/2006/relationships/tags" Target="../tags/tag340.xml"/><Relationship Id="rId1" Type="http://schemas.openxmlformats.org/officeDocument/2006/relationships/tags" Target="../tags/tag331.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7.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tags" Target="../tags/tag341.xml"/></Relationships>
</file>

<file path=ppt/slides/_rels/slide28.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tags" Target="../tags/tag353.xml"/><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tags" Target="../tags/tag347.xml"/><Relationship Id="rId11" Type="http://schemas.openxmlformats.org/officeDocument/2006/relationships/slideLayout" Target="../slideLayouts/slideLayout17.xml"/><Relationship Id="rId10" Type="http://schemas.openxmlformats.org/officeDocument/2006/relationships/tags" Target="../tags/tag355.xml"/><Relationship Id="rId1" Type="http://schemas.openxmlformats.org/officeDocument/2006/relationships/tags" Target="../tags/tag346.xml"/></Relationships>
</file>

<file path=ppt/slides/_rels/slide29.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1" Type="http://schemas.openxmlformats.org/officeDocument/2006/relationships/slideLayout" Target="../slideLayouts/slideLayout17.xml"/><Relationship Id="rId10" Type="http://schemas.openxmlformats.org/officeDocument/2006/relationships/tags" Target="../tags/tag365.xml"/><Relationship Id="rId1" Type="http://schemas.openxmlformats.org/officeDocument/2006/relationships/tags" Target="../tags/tag356.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30.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1" Type="http://schemas.openxmlformats.org/officeDocument/2006/relationships/slideLayout" Target="../slideLayouts/slideLayout17.xml"/><Relationship Id="rId10" Type="http://schemas.openxmlformats.org/officeDocument/2006/relationships/tags" Target="../tags/tag375.xml"/><Relationship Id="rId1" Type="http://schemas.openxmlformats.org/officeDocument/2006/relationships/tags" Target="../tags/tag366.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 Type="http://schemas.openxmlformats.org/officeDocument/2006/relationships/tags" Target="../tags/tag388.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s>
</file>

<file path=ppt/slides/_rels/slide4.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1" Type="http://schemas.openxmlformats.org/officeDocument/2006/relationships/slideLayout" Target="../slideLayouts/slideLayout17.xml"/><Relationship Id="rId10" Type="http://schemas.openxmlformats.org/officeDocument/2006/relationships/tags" Target="../tags/tag193.xml"/><Relationship Id="rId1" Type="http://schemas.openxmlformats.org/officeDocument/2006/relationships/tags" Target="../tags/tag184.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28.xml"/><Relationship Id="rId7" Type="http://schemas.openxmlformats.org/officeDocument/2006/relationships/image" Target="../media/image1.png"/><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2091690" y="2630805"/>
            <a:ext cx="8219440" cy="2452370"/>
          </a:xfrm>
        </p:spPr>
        <p:txBody>
          <a:bodyPr>
            <a:normAutofit fontScale="90000"/>
          </a:bodyPr>
          <a:lstStyle/>
          <a:p>
            <a:r>
              <a:rPr lang="zh-CN" altLang="en-US" sz="6665"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项目十四</a:t>
            </a:r>
            <a:r>
              <a:rPr lang="en-US" altLang="zh-CN" sz="6665"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 </a:t>
            </a:r>
            <a:br>
              <a:rPr lang="en-US" altLang="zh-CN" sz="6665"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br>
            <a:r>
              <a:rPr lang="zh-CN" altLang="en-US" sz="6665"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搭建电子邮件服务器</a:t>
            </a:r>
            <a:endParaRPr lang="zh-CN" altLang="en-US" sz="6665"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14.1.4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熟悉与电子邮件相关的协议</a:t>
            </a:r>
            <a:endPar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344805" y="1257935"/>
            <a:ext cx="11650980" cy="38754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3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邮件系统里各种角色</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之间的通信应符合各种标准与协议的规范。主要邮件协议有用于传递信息的标准协议</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STMP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和用于收信的协议</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POP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或</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IMAP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30000"/>
              </a:lnSpc>
              <a:spcBef>
                <a:spcPts val="0"/>
              </a:spcBef>
              <a:spcAft>
                <a:spcPts val="800"/>
              </a:spcAft>
              <a:buFont typeface="Wingdings" panose="05000000000000000000" charset="0"/>
              <a:buChar char="l"/>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STMP</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indent="0" algn="l" fontAlgn="auto">
              <a:lnSpc>
                <a:spcPct val="130000"/>
              </a:lnSpc>
              <a:spcBef>
                <a:spcPts val="0"/>
              </a:spcBef>
              <a:spcAft>
                <a:spcPts val="800"/>
              </a:spcAft>
              <a:buFont typeface="Wingdings" panose="05000000000000000000" charset="0"/>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SMTP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是工作在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TCP/IP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网络模型的应用层。</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SMTP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采用客户端服务器工作模式，默认监听</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25</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端口，基于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TCP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协议，向用户提供可靠的邮件发送传输。</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SMTP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采用分布式的工作方式，实现邮件的接力传送，通过不同网络上的</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SMTP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主机以接力传送的方式把电子邮件从客户机传输到服务器，或者从一个</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SMTP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服务器传输到另一个</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SMTP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342900" indent="-342900" algn="l" fontAlgn="auto">
              <a:lnSpc>
                <a:spcPct val="130000"/>
              </a:lnSpc>
              <a:spcBef>
                <a:spcPts val="0"/>
              </a:spcBef>
              <a:spcAft>
                <a:spcPts val="800"/>
              </a:spcAft>
              <a:buFont typeface="Wingdings" panose="05000000000000000000" charset="0"/>
              <a:buChar char="l"/>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POP MAP</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indent="0" algn="l" fontAlgn="auto">
              <a:lnSpc>
                <a:spcPct val="130000"/>
              </a:lnSpc>
              <a:spcBef>
                <a:spcPts val="0"/>
              </a:spcBef>
              <a:spcAft>
                <a:spcPts val="800"/>
              </a:spcAft>
              <a:buFont typeface="Wingdings" panose="05000000000000000000" charset="0"/>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当用户想从邮箱取出他们的邮件时，必须使用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MUA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连接到</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或</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IMAP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服务器，由服务器代为访问邮箱。</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IMAP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之间最大的差异在于邮箱的管理方式。</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用户通常将所有邮件从服务器搬回自己的主机，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IMAP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则允许用户通过网络要求服务器代为管理邮件。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44805" y="5629275"/>
            <a:ext cx="10901045" cy="922020"/>
          </a:xfrm>
          <a:prstGeom prst="rect">
            <a:avLst/>
          </a:prstGeom>
          <a:noFill/>
        </p:spPr>
        <p:txBody>
          <a:bodyPr wrap="square" rtlCol="0" anchor="t">
            <a:spAutoFit/>
          </a:bodyPr>
          <a:p>
            <a:pPr algn="l" fontAlgn="auto">
              <a:lnSpc>
                <a:spcPct val="150000"/>
              </a:lnSpc>
              <a:spcAft>
                <a:spcPts val="800"/>
              </a:spcAft>
            </a:pPr>
            <a:r>
              <a:rPr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许多服务器同时提供两种协议，所以通常统称它们为</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POP/IMAP</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服务器。</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POP</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与</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IMAP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都没有寄信的能力，只能帮用户处理事先收到的邮件。</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14.1.5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邮件中继</a:t>
            </a:r>
            <a:endPar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744220" y="1257935"/>
            <a:ext cx="10991215" cy="39922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20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邮件中继</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指在不改变用户邮件地址</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的前提下，将用户邮件通过多链路</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SMTP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邮件转发服务器投递到收件人邮件服务器。</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20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邮件中继主要是为了解决邮件外发退信问题，主要针对自建邮件系统，</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例如</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Exchange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邮件系统外发遭遇大量的退信，</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被加入了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RBL</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黑名单里面，可以利用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Exchange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本身具备的邮件中继功能，通过其他邮件主机转发的形式，解决邮件退信问题。</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098550" y="3801110"/>
            <a:ext cx="1056386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14.2  </a:t>
            </a:r>
            <a:r>
              <a:rPr lang="zh-CN" altLang="en-US" sz="3800" b="1" i="0" spc="220">
                <a:solidFill>
                  <a:schemeClr val="accent1"/>
                </a:solidFill>
                <a:latin typeface="Arial" panose="020B0604020202020204" pitchFamily="34" charset="0"/>
                <a:ea typeface="微软雅黑" panose="020B0503020204020204" charset="-122"/>
              </a:rPr>
              <a:t>安装配置</a:t>
            </a:r>
            <a:r>
              <a:rPr lang="en-US" altLang="zh-CN" sz="3800" b="1" i="0" spc="220">
                <a:solidFill>
                  <a:schemeClr val="accent1"/>
                </a:solidFill>
                <a:latin typeface="Arial" panose="020B0604020202020204" pitchFamily="34" charset="0"/>
                <a:ea typeface="微软雅黑" panose="020B0503020204020204" charset="-122"/>
              </a:rPr>
              <a:t>Postfix</a:t>
            </a:r>
            <a:endParaRPr lang="en-US" altLang="zh-CN"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91230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02</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14.2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安装配置</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6" name="文本框 5"/>
          <p:cNvSpPr txBox="1"/>
          <p:nvPr/>
        </p:nvSpPr>
        <p:spPr>
          <a:xfrm>
            <a:off x="457200" y="1696085"/>
            <a:ext cx="10657840" cy="3969385"/>
          </a:xfrm>
          <a:prstGeom prst="rect">
            <a:avLst/>
          </a:prstGeom>
        </p:spPr>
        <p:txBody>
          <a:bodyPr wrap="square">
            <a:spAutoFit/>
          </a:bodyPr>
          <a:p>
            <a:pPr marL="0" indent="269875" algn="just" defTabSz="266700">
              <a:lnSpc>
                <a:spcPct val="150000"/>
              </a:lnSpc>
              <a:spcBef>
                <a:spcPct val="0"/>
              </a:spcBef>
              <a:spcAft>
                <a:spcPct val="0"/>
              </a:spcAft>
            </a:pPr>
            <a:r>
              <a:rPr lang="en-US" altLang="zh-CN" sz="2400">
                <a:latin typeface="微软雅黑" panose="020B0503020204020204" charset="-122"/>
                <a:ea typeface="微软雅黑" panose="020B0503020204020204" charset="-122"/>
                <a:cs typeface="微软雅黑" panose="020B0503020204020204" charset="-122"/>
              </a:rPr>
              <a:t>  Postfix</a:t>
            </a:r>
            <a:r>
              <a:rPr lang="zh-CN" altLang="en-US" sz="2400">
                <a:latin typeface="微软雅黑" panose="020B0503020204020204" charset="-122"/>
                <a:ea typeface="微软雅黑" panose="020B0503020204020204" charset="-122"/>
                <a:cs typeface="微软雅黑" panose="020B0503020204020204" charset="-122"/>
              </a:rPr>
              <a:t>是一种电子邮件服务器，是由任职于</a:t>
            </a:r>
            <a:r>
              <a:rPr lang="en-US" altLang="zh-CN" sz="2400">
                <a:latin typeface="微软雅黑" panose="020B0503020204020204" charset="-122"/>
                <a:ea typeface="微软雅黑" panose="020B0503020204020204" charset="-122"/>
                <a:cs typeface="微软雅黑" panose="020B0503020204020204" charset="-122"/>
              </a:rPr>
              <a:t>IBM</a:t>
            </a:r>
            <a:r>
              <a:rPr lang="zh-CN" altLang="en-US" sz="2400">
                <a:latin typeface="微软雅黑" panose="020B0503020204020204" charset="-122"/>
                <a:ea typeface="微软雅黑" panose="020B0503020204020204" charset="-122"/>
                <a:cs typeface="微软雅黑" panose="020B0503020204020204" charset="-122"/>
              </a:rPr>
              <a:t>华生研究中心（</a:t>
            </a:r>
            <a:r>
              <a:rPr lang="en-US" altLang="zh-CN" sz="2400">
                <a:latin typeface="微软雅黑" panose="020B0503020204020204" charset="-122"/>
                <a:ea typeface="微软雅黑" panose="020B0503020204020204" charset="-122"/>
                <a:cs typeface="微软雅黑" panose="020B0503020204020204" charset="-122"/>
              </a:rPr>
              <a:t>T.J. Watson Research Center</a:t>
            </a:r>
            <a:r>
              <a:rPr lang="zh-CN" altLang="en-US" sz="2400">
                <a:latin typeface="微软雅黑" panose="020B0503020204020204" charset="-122"/>
                <a:ea typeface="微软雅黑" panose="020B0503020204020204" charset="-122"/>
                <a:cs typeface="微软雅黑" panose="020B0503020204020204" charset="-122"/>
              </a:rPr>
              <a:t>）的荷兰籍研究员</a:t>
            </a:r>
            <a:r>
              <a:rPr lang="en-US" altLang="zh-CN" sz="2400">
                <a:latin typeface="微软雅黑" panose="020B0503020204020204" charset="-122"/>
                <a:ea typeface="微软雅黑" panose="020B0503020204020204" charset="-122"/>
                <a:cs typeface="微软雅黑" panose="020B0503020204020204" charset="-122"/>
              </a:rPr>
              <a:t>Wietse Venema</a:t>
            </a:r>
            <a:r>
              <a:rPr lang="zh-CN" altLang="en-US" sz="2400">
                <a:latin typeface="微软雅黑" panose="020B0503020204020204" charset="-122"/>
                <a:ea typeface="微软雅黑" panose="020B0503020204020204" charset="-122"/>
                <a:cs typeface="微软雅黑" panose="020B0503020204020204" charset="-122"/>
              </a:rPr>
              <a:t>为了改良</a:t>
            </a:r>
            <a:r>
              <a:rPr lang="en-US" altLang="zh-CN" sz="2400">
                <a:latin typeface="微软雅黑" panose="020B0503020204020204" charset="-122"/>
                <a:ea typeface="微软雅黑" panose="020B0503020204020204" charset="-122"/>
                <a:cs typeface="微软雅黑" panose="020B0503020204020204" charset="-122"/>
              </a:rPr>
              <a:t>Sendmail</a:t>
            </a:r>
            <a:r>
              <a:rPr lang="zh-CN" altLang="en-US" sz="2400">
                <a:latin typeface="微软雅黑" panose="020B0503020204020204" charset="-122"/>
                <a:ea typeface="微软雅黑" panose="020B0503020204020204" charset="-122"/>
                <a:cs typeface="微软雅黑" panose="020B0503020204020204" charset="-122"/>
              </a:rPr>
              <a:t>邮件服务器而产生的，是一个开放源代码的软件。</a:t>
            </a:r>
            <a:r>
              <a:rPr lang="en-US" altLang="zh-CN" sz="2400">
                <a:latin typeface="微软雅黑" panose="020B0503020204020204" charset="-122"/>
                <a:ea typeface="微软雅黑" panose="020B0503020204020204" charset="-122"/>
                <a:cs typeface="微软雅黑" panose="020B0503020204020204" charset="-122"/>
              </a:rPr>
              <a:t>Postfix </a:t>
            </a:r>
            <a:r>
              <a:rPr lang="zh-CN" altLang="en-US" sz="2400">
                <a:latin typeface="微软雅黑" panose="020B0503020204020204" charset="-122"/>
                <a:ea typeface="微软雅黑" panose="020B0503020204020204" charset="-122"/>
                <a:cs typeface="微软雅黑" panose="020B0503020204020204" charset="-122"/>
              </a:rPr>
              <a:t>是一个高性能、高安全性的邮件传输代理（</a:t>
            </a:r>
            <a:r>
              <a:rPr lang="en-US" altLang="zh-CN" sz="2400">
                <a:latin typeface="微软雅黑" panose="020B0503020204020204" charset="-122"/>
                <a:ea typeface="微软雅黑" panose="020B0503020204020204" charset="-122"/>
                <a:cs typeface="微软雅黑" panose="020B0503020204020204" charset="-122"/>
              </a:rPr>
              <a:t>MTA</a:t>
            </a:r>
            <a:r>
              <a:rPr lang="zh-CN" altLang="en-US" sz="2400">
                <a:latin typeface="微软雅黑" panose="020B0503020204020204" charset="-122"/>
                <a:ea typeface="微软雅黑" panose="020B0503020204020204" charset="-122"/>
                <a:cs typeface="微软雅黑" panose="020B0503020204020204" charset="-122"/>
              </a:rPr>
              <a:t>），用于在</a:t>
            </a:r>
            <a:r>
              <a:rPr lang="en-US" altLang="zh-CN" sz="2400">
                <a:latin typeface="微软雅黑" panose="020B0503020204020204" charset="-122"/>
                <a:ea typeface="微软雅黑" panose="020B0503020204020204" charset="-122"/>
                <a:cs typeface="微软雅黑" panose="020B0503020204020204" charset="-122"/>
              </a:rPr>
              <a:t> Linux/Unix </a:t>
            </a:r>
            <a:r>
              <a:rPr lang="zh-CN" altLang="en-US" sz="2400">
                <a:latin typeface="微软雅黑" panose="020B0503020204020204" charset="-122"/>
                <a:ea typeface="微软雅黑" panose="020B0503020204020204" charset="-122"/>
                <a:cs typeface="微软雅黑" panose="020B0503020204020204" charset="-122"/>
              </a:rPr>
              <a:t>系统中处理邮件的接收、路由和发送。</a:t>
            </a:r>
            <a:r>
              <a:rPr lang="en-US" altLang="zh-CN" sz="2400">
                <a:latin typeface="微软雅黑" panose="020B0503020204020204" charset="-122"/>
                <a:ea typeface="微软雅黑" panose="020B0503020204020204" charset="-122"/>
                <a:cs typeface="微软雅黑" panose="020B0503020204020204" charset="-122"/>
              </a:rPr>
              <a:t>Postfix </a:t>
            </a:r>
            <a:r>
              <a:rPr lang="zh-CN" altLang="en-US" sz="2400">
                <a:latin typeface="微软雅黑" panose="020B0503020204020204" charset="-122"/>
                <a:ea typeface="微软雅黑" panose="020B0503020204020204" charset="-122"/>
                <a:cs typeface="微软雅黑" panose="020B0503020204020204" charset="-122"/>
              </a:rPr>
              <a:t>是一个更现代、更轻量级且更易配置的邮件传输代理。与</a:t>
            </a:r>
            <a:r>
              <a:rPr lang="en-US" altLang="zh-CN" sz="2400">
                <a:latin typeface="微软雅黑" panose="020B0503020204020204" charset="-122"/>
                <a:ea typeface="微软雅黑" panose="020B0503020204020204" charset="-122"/>
                <a:cs typeface="微软雅黑" panose="020B0503020204020204" charset="-122"/>
              </a:rPr>
              <a:t> Sendmail </a:t>
            </a:r>
            <a:r>
              <a:rPr lang="zh-CN" altLang="en-US" sz="2400">
                <a:latin typeface="微软雅黑" panose="020B0503020204020204" charset="-122"/>
                <a:ea typeface="微软雅黑" panose="020B0503020204020204" charset="-122"/>
                <a:cs typeface="微软雅黑" panose="020B0503020204020204" charset="-122"/>
              </a:rPr>
              <a:t>相比，</a:t>
            </a:r>
            <a:r>
              <a:rPr lang="en-US" altLang="zh-CN" sz="2400">
                <a:latin typeface="微软雅黑" panose="020B0503020204020204" charset="-122"/>
                <a:ea typeface="微软雅黑" panose="020B0503020204020204" charset="-122"/>
                <a:cs typeface="微软雅黑" panose="020B0503020204020204" charset="-122"/>
              </a:rPr>
              <a:t>Postfix </a:t>
            </a:r>
            <a:r>
              <a:rPr lang="zh-CN" altLang="en-US" sz="2400">
                <a:latin typeface="微软雅黑" panose="020B0503020204020204" charset="-122"/>
                <a:ea typeface="微软雅黑" panose="020B0503020204020204" charset="-122"/>
                <a:cs typeface="微软雅黑" panose="020B0503020204020204" charset="-122"/>
              </a:rPr>
              <a:t>在安全性、性能和易用性方面具有明显优势。</a:t>
            </a:r>
            <a:endParaRPr lang="zh-CN" altLang="en-US" sz="2400">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14.2.1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了解</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6" name="文本框 5"/>
          <p:cNvSpPr txBox="1"/>
          <p:nvPr/>
        </p:nvSpPr>
        <p:spPr>
          <a:xfrm>
            <a:off x="457200" y="1383665"/>
            <a:ext cx="10657840" cy="4661535"/>
          </a:xfrm>
          <a:prstGeom prst="rect">
            <a:avLst/>
          </a:prstGeom>
        </p:spPr>
        <p:txBody>
          <a:bodyPr wrap="square">
            <a:spAutoFit/>
          </a:bodyPr>
          <a:p>
            <a:pPr marL="0" indent="269875" algn="just" defTabSz="266700">
              <a:lnSpc>
                <a:spcPct val="150000"/>
              </a:lnSpc>
              <a:spcBef>
                <a:spcPct val="0"/>
              </a:spcBef>
              <a:spcAft>
                <a:spcPct val="0"/>
              </a:spcAft>
            </a:pPr>
            <a:r>
              <a:rPr lang="en-US" altLang="zh-CN" b="1">
                <a:solidFill>
                  <a:srgbClr val="0070C0"/>
                </a:solidFill>
                <a:latin typeface="微软雅黑" panose="020B0503020204020204" charset="-122"/>
                <a:ea typeface="微软雅黑" panose="020B0503020204020204" charset="-122"/>
                <a:cs typeface="微软雅黑" panose="020B0503020204020204" charset="-122"/>
              </a:rPr>
              <a:t>1.</a:t>
            </a:r>
            <a:r>
              <a:rPr lang="zh-CN" altLang="en-US" b="1">
                <a:solidFill>
                  <a:srgbClr val="0070C0"/>
                </a:solidFill>
                <a:latin typeface="微软雅黑" panose="020B0503020204020204" charset="-122"/>
                <a:ea typeface="微软雅黑" panose="020B0503020204020204" charset="-122"/>
                <a:cs typeface="微软雅黑" panose="020B0503020204020204" charset="-122"/>
              </a:rPr>
              <a:t>了解</a:t>
            </a:r>
            <a:r>
              <a:rPr lang="en-US" altLang="zh-CN" b="1">
                <a:solidFill>
                  <a:srgbClr val="0070C0"/>
                </a:solidFill>
                <a:latin typeface="微软雅黑" panose="020B0503020204020204" charset="-122"/>
                <a:ea typeface="微软雅黑" panose="020B0503020204020204" charset="-122"/>
                <a:cs typeface="微软雅黑" panose="020B0503020204020204" charset="-122"/>
              </a:rPr>
              <a:t>Postfix</a:t>
            </a:r>
            <a:r>
              <a:rPr lang="zh-CN" altLang="en-US" b="1">
                <a:solidFill>
                  <a:srgbClr val="0070C0"/>
                </a:solidFill>
                <a:latin typeface="微软雅黑" panose="020B0503020204020204" charset="-122"/>
                <a:ea typeface="微软雅黑" panose="020B0503020204020204" charset="-122"/>
                <a:cs typeface="微软雅黑" panose="020B0503020204020204" charset="-122"/>
              </a:rPr>
              <a:t>的特点</a:t>
            </a:r>
            <a:r>
              <a:rPr lang="en-US" altLang="zh-CN" b="1">
                <a:solidFill>
                  <a:srgbClr val="0070C0"/>
                </a:solidFill>
                <a:latin typeface="微软雅黑" panose="020B0503020204020204" charset="-122"/>
                <a:ea typeface="微软雅黑" panose="020B0503020204020204" charset="-122"/>
                <a:cs typeface="微软雅黑" panose="020B0503020204020204" charset="-122"/>
              </a:rPr>
              <a:t> </a:t>
            </a:r>
            <a:endParaRPr lang="zh-CN" altLang="en-US" b="1">
              <a:solidFill>
                <a:srgbClr val="0070C0"/>
              </a:solidFill>
              <a:latin typeface="微软雅黑" panose="020B0503020204020204" charset="-122"/>
              <a:ea typeface="微软雅黑" panose="020B0503020204020204" charset="-122"/>
              <a:cs typeface="微软雅黑" panose="020B0503020204020204" charset="-122"/>
            </a:endParaRPr>
          </a:p>
          <a:p>
            <a:pPr marL="742950" lvl="1" indent="-285750" algn="just" defTabSz="266700">
              <a:lnSpc>
                <a:spcPct val="150000"/>
              </a:lnSpc>
              <a:spcBef>
                <a:spcPct val="0"/>
              </a:spcBef>
              <a:spcAft>
                <a:spcPct val="0"/>
              </a:spcAft>
              <a:buFont typeface="Wingdings" panose="05000000000000000000" charset="0"/>
              <a:buChar char="l"/>
            </a:pPr>
            <a:r>
              <a:rPr lang="en-US"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想要作用的范围是广大的</a:t>
            </a:r>
            <a:r>
              <a:rPr lang="en-US" altLang="zh-CN">
                <a:latin typeface="微软雅黑" panose="020B0503020204020204" charset="-122"/>
                <a:ea typeface="微软雅黑" panose="020B0503020204020204" charset="-122"/>
                <a:cs typeface="微软雅黑" panose="020B0503020204020204" charset="-122"/>
              </a:rPr>
              <a:t>Internet</a:t>
            </a:r>
            <a:r>
              <a:rPr lang="zh-CN" altLang="en-US">
                <a:latin typeface="微软雅黑" panose="020B0503020204020204" charset="-122"/>
                <a:ea typeface="微软雅黑" panose="020B0503020204020204" charset="-122"/>
                <a:cs typeface="微软雅黑" panose="020B0503020204020204" charset="-122"/>
              </a:rPr>
              <a:t>用户，试图影响大多数</a:t>
            </a:r>
            <a:r>
              <a:rPr lang="en-US" altLang="zh-CN">
                <a:latin typeface="微软雅黑" panose="020B0503020204020204" charset="-122"/>
                <a:ea typeface="微软雅黑" panose="020B0503020204020204" charset="-122"/>
                <a:cs typeface="微软雅黑" panose="020B0503020204020204" charset="-122"/>
              </a:rPr>
              <a:t>Internet</a:t>
            </a:r>
            <a:r>
              <a:rPr lang="zh-CN" altLang="en-US">
                <a:latin typeface="微软雅黑" panose="020B0503020204020204" charset="-122"/>
                <a:ea typeface="微软雅黑" panose="020B0503020204020204" charset="-122"/>
                <a:cs typeface="微软雅黑" panose="020B0503020204020204" charset="-122"/>
              </a:rPr>
              <a:t>上的电子邮件系统，因此它是免费的。</a:t>
            </a:r>
            <a:endParaRPr lang="zh-CN" altLang="en-US">
              <a:latin typeface="微软雅黑" panose="020B0503020204020204" charset="-122"/>
              <a:ea typeface="微软雅黑" panose="020B0503020204020204" charset="-122"/>
              <a:cs typeface="微软雅黑" panose="020B0503020204020204" charset="-122"/>
            </a:endParaRPr>
          </a:p>
          <a:p>
            <a:pPr marL="742950" lvl="1" indent="-285750" algn="just" defTabSz="266700">
              <a:lnSpc>
                <a:spcPct val="150000"/>
              </a:lnSpc>
              <a:spcBef>
                <a:spcPct val="0"/>
              </a:spcBef>
              <a:spcAft>
                <a:spcPct val="0"/>
              </a:spcAft>
              <a:buFont typeface="Wingdings" panose="05000000000000000000" charset="0"/>
              <a:buChar char="l"/>
            </a:pPr>
            <a:r>
              <a:rPr lang="en-US"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兼容</a:t>
            </a:r>
            <a:r>
              <a:rPr lang="en-US" altLang="zh-CN">
                <a:latin typeface="微软雅黑" panose="020B0503020204020204" charset="-122"/>
                <a:ea typeface="微软雅黑" panose="020B0503020204020204" charset="-122"/>
                <a:cs typeface="微软雅黑" panose="020B0503020204020204" charset="-122"/>
              </a:rPr>
              <a:t>Sendmail</a:t>
            </a: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Sendmail</a:t>
            </a:r>
            <a:r>
              <a:rPr lang="zh-CN" altLang="en-US">
                <a:latin typeface="微软雅黑" panose="020B0503020204020204" charset="-122"/>
                <a:ea typeface="微软雅黑" panose="020B0503020204020204" charset="-122"/>
                <a:cs typeface="微软雅黑" panose="020B0503020204020204" charset="-122"/>
              </a:rPr>
              <a:t>用户可以很方便地迁移到</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marL="742950" lvl="1" indent="-285750" algn="just" defTabSz="266700">
              <a:lnSpc>
                <a:spcPct val="150000"/>
              </a:lnSpc>
              <a:spcBef>
                <a:spcPct val="0"/>
              </a:spcBef>
              <a:spcAft>
                <a:spcPct val="0"/>
              </a:spcAft>
              <a:buFont typeface="Wingdings" panose="05000000000000000000" charset="0"/>
              <a:buChar char="l"/>
            </a:pPr>
            <a:r>
              <a:rPr lang="en-US"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在性能上大约比</a:t>
            </a:r>
            <a:r>
              <a:rPr lang="en-US" altLang="zh-CN">
                <a:latin typeface="微软雅黑" panose="020B0503020204020204" charset="-122"/>
                <a:ea typeface="微软雅黑" panose="020B0503020204020204" charset="-122"/>
                <a:cs typeface="微软雅黑" panose="020B0503020204020204" charset="-122"/>
              </a:rPr>
              <a:t>Sendmail</a:t>
            </a:r>
            <a:r>
              <a:rPr lang="zh-CN" altLang="en-US">
                <a:latin typeface="微软雅黑" panose="020B0503020204020204" charset="-122"/>
                <a:ea typeface="微软雅黑" panose="020B0503020204020204" charset="-122"/>
                <a:cs typeface="微软雅黑" panose="020B0503020204020204" charset="-122"/>
              </a:rPr>
              <a:t>快</a:t>
            </a:r>
            <a:r>
              <a:rPr lang="en-US" altLang="zh-CN">
                <a:latin typeface="微软雅黑" panose="020B0503020204020204" charset="-122"/>
                <a:ea typeface="微软雅黑" panose="020B0503020204020204" charset="-122"/>
                <a:cs typeface="微软雅黑" panose="020B0503020204020204" charset="-122"/>
              </a:rPr>
              <a:t>3</a:t>
            </a:r>
            <a:r>
              <a:rPr lang="zh-CN" altLang="en-US">
                <a:latin typeface="微软雅黑" panose="020B0503020204020204" charset="-122"/>
                <a:ea typeface="微软雅黑" panose="020B0503020204020204" charset="-122"/>
                <a:cs typeface="微软雅黑" panose="020B0503020204020204" charset="-122"/>
              </a:rPr>
              <a:t>倍，一台运行</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的计算机每天可以收发上百万封邮件。</a:t>
            </a:r>
            <a:endParaRPr lang="zh-CN" altLang="en-US">
              <a:latin typeface="微软雅黑" panose="020B0503020204020204" charset="-122"/>
              <a:ea typeface="微软雅黑" panose="020B0503020204020204" charset="-122"/>
              <a:cs typeface="微软雅黑" panose="020B0503020204020204" charset="-122"/>
            </a:endParaRPr>
          </a:p>
          <a:p>
            <a:pPr marL="742950" lvl="1" indent="-285750" algn="just" defTabSz="266700">
              <a:lnSpc>
                <a:spcPct val="150000"/>
              </a:lnSpc>
              <a:spcBef>
                <a:spcPct val="0"/>
              </a:spcBef>
              <a:spcAft>
                <a:spcPct val="0"/>
              </a:spcAft>
              <a:buFont typeface="Wingdings" panose="05000000000000000000" charset="0"/>
              <a:buChar char="l"/>
            </a:pPr>
            <a:r>
              <a:rPr lang="en-US"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是由超过一打的小程序组成的，每个程序完成特定的功能，可以通过配置文件设置每个程序的运行参数。</a:t>
            </a:r>
            <a:endParaRPr lang="zh-CN" altLang="en-US">
              <a:latin typeface="微软雅黑" panose="020B0503020204020204" charset="-122"/>
              <a:ea typeface="微软雅黑" panose="020B0503020204020204" charset="-122"/>
              <a:cs typeface="微软雅黑" panose="020B0503020204020204" charset="-122"/>
            </a:endParaRPr>
          </a:p>
          <a:p>
            <a:pPr marL="742950" lvl="1" indent="-285750" algn="just" defTabSz="266700">
              <a:lnSpc>
                <a:spcPct val="150000"/>
              </a:lnSpc>
              <a:spcBef>
                <a:spcPct val="0"/>
              </a:spcBef>
              <a:spcAft>
                <a:spcPct val="0"/>
              </a:spcAft>
              <a:buFont typeface="Wingdings" panose="05000000000000000000" charset="0"/>
              <a:buChar char="l"/>
            </a:pPr>
            <a:r>
              <a:rPr lang="en-US"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具有多层防御结构，可以有效地抵御恶意入侵者。</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程序由很多个组件构成，大多数组件可以运行在较低的权限之下，这可有效地保障服务器的安全。</a:t>
            </a:r>
            <a:endParaRPr lang="zh-CN" altLang="en-US">
              <a:latin typeface="微软雅黑" panose="020B0503020204020204" charset="-122"/>
              <a:ea typeface="微软雅黑" panose="020B0503020204020204" charset="-122"/>
              <a:cs typeface="微软雅黑" panose="020B0503020204020204" charset="-122"/>
            </a:endParaRPr>
          </a:p>
          <a:p>
            <a:pPr marL="742950" lvl="1" indent="-285750" algn="just" defTabSz="266700">
              <a:lnSpc>
                <a:spcPct val="150000"/>
              </a:lnSpc>
              <a:spcBef>
                <a:spcPct val="0"/>
              </a:spcBef>
              <a:spcAft>
                <a:spcPct val="0"/>
              </a:spcAft>
              <a:buFont typeface="Wingdings" panose="05000000000000000000" charset="0"/>
              <a:buChar char="l"/>
            </a:pPr>
            <a:r>
              <a:rPr lang="en-US"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被设计成在重负荷之下仍然可以正常工作。当系统运行超出了可用的内存或磁盘空间时，</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会自动减少运行进程的数目。当处理的邮件数目增长时，</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运行的进程不会跟着增加。</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14.2.1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了解</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6" name="文本框 5"/>
          <p:cNvSpPr txBox="1"/>
          <p:nvPr/>
        </p:nvSpPr>
        <p:spPr>
          <a:xfrm>
            <a:off x="457200" y="1383665"/>
            <a:ext cx="10657840" cy="2999740"/>
          </a:xfrm>
          <a:prstGeom prst="rect">
            <a:avLst/>
          </a:prstGeom>
        </p:spPr>
        <p:txBody>
          <a:bodyPr wrap="square">
            <a:spAutoFit/>
          </a:bodyPr>
          <a:p>
            <a:pPr marL="0" indent="269875" algn="just" defTabSz="266700">
              <a:lnSpc>
                <a:spcPct val="150000"/>
              </a:lnSpc>
              <a:spcBef>
                <a:spcPct val="0"/>
              </a:spcBef>
              <a:spcAft>
                <a:spcPct val="0"/>
              </a:spcAft>
            </a:pPr>
            <a:r>
              <a:rPr lang="en-US" altLang="zh-CN" b="1">
                <a:solidFill>
                  <a:srgbClr val="0070C0"/>
                </a:solidFill>
                <a:latin typeface="微软雅黑" panose="020B0503020204020204" charset="-122"/>
                <a:ea typeface="微软雅黑" panose="020B0503020204020204" charset="-122"/>
                <a:cs typeface="微软雅黑" panose="020B0503020204020204" charset="-122"/>
              </a:rPr>
              <a:t>2.</a:t>
            </a:r>
            <a:r>
              <a:rPr lang="zh-CN" altLang="en-US" b="1">
                <a:solidFill>
                  <a:srgbClr val="0070C0"/>
                </a:solidFill>
                <a:latin typeface="微软雅黑" panose="020B0503020204020204" charset="-122"/>
                <a:ea typeface="微软雅黑" panose="020B0503020204020204" charset="-122"/>
                <a:cs typeface="微软雅黑" panose="020B0503020204020204" charset="-122"/>
              </a:rPr>
              <a:t>了解</a:t>
            </a:r>
            <a:r>
              <a:rPr lang="en-US" altLang="zh-CN" b="1">
                <a:solidFill>
                  <a:srgbClr val="0070C0"/>
                </a:solidFill>
                <a:latin typeface="微软雅黑" panose="020B0503020204020204" charset="-122"/>
                <a:ea typeface="微软雅黑" panose="020B0503020204020204" charset="-122"/>
                <a:cs typeface="微软雅黑" panose="020B0503020204020204" charset="-122"/>
              </a:rPr>
              <a:t>Postfix</a:t>
            </a:r>
            <a:r>
              <a:rPr lang="zh-CN" altLang="en-US" b="1">
                <a:solidFill>
                  <a:srgbClr val="0070C0"/>
                </a:solidFill>
                <a:latin typeface="微软雅黑" panose="020B0503020204020204" charset="-122"/>
                <a:ea typeface="微软雅黑" panose="020B0503020204020204" charset="-122"/>
                <a:cs typeface="微软雅黑" panose="020B0503020204020204" charset="-122"/>
              </a:rPr>
              <a:t>的总体结构与工作原理</a:t>
            </a:r>
            <a:endParaRPr lang="zh-CN" altLang="en-US" b="1">
              <a:solidFill>
                <a:srgbClr val="0070C0"/>
              </a:solidFill>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由十几个具有不同功能的半驻留进程组成，并且在这些进程中并无特定的进程间父子关系。某一个特定的进程可以为其他进程提供特定的服务。</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zh-CN" altLang="en-US">
                <a:latin typeface="微软雅黑" panose="020B0503020204020204" charset="-122"/>
                <a:ea typeface="微软雅黑" panose="020B0503020204020204" charset="-122"/>
                <a:cs typeface="微软雅黑" panose="020B0503020204020204" charset="-122"/>
              </a:rPr>
              <a:t>大多数的</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进程由一个进程统一进行管理，该进程负责在需要的时候调用其他进程，这个管理进程就是</a:t>
            </a:r>
            <a:r>
              <a:rPr lang="en-US" altLang="zh-CN">
                <a:latin typeface="微软雅黑" panose="020B0503020204020204" charset="-122"/>
                <a:ea typeface="微软雅黑" panose="020B0503020204020204" charset="-122"/>
                <a:cs typeface="微软雅黑" panose="020B0503020204020204" charset="-122"/>
              </a:rPr>
              <a:t>master</a:t>
            </a:r>
            <a:r>
              <a:rPr lang="zh-CN" altLang="en-US">
                <a:latin typeface="微软雅黑" panose="020B0503020204020204" charset="-122"/>
                <a:ea typeface="微软雅黑" panose="020B0503020204020204" charset="-122"/>
                <a:cs typeface="微软雅黑" panose="020B0503020204020204" charset="-122"/>
              </a:rPr>
              <a:t>进程。该进程也是一个后台程序。</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zh-CN" altLang="en-US">
                <a:latin typeface="微软雅黑" panose="020B0503020204020204" charset="-122"/>
                <a:ea typeface="微软雅黑" panose="020B0503020204020204" charset="-122"/>
                <a:cs typeface="微软雅黑" panose="020B0503020204020204" charset="-122"/>
              </a:rPr>
              <a:t>这些</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进程是可以配置的，可以配置每个进程运行的数目、可重用的次数、生存的时间等。通过灵活地配置特性可以使整个系统的运行成本大大降低。</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14.2.1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了解</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6" name="文本框 5"/>
          <p:cNvSpPr txBox="1"/>
          <p:nvPr/>
        </p:nvSpPr>
        <p:spPr>
          <a:xfrm>
            <a:off x="918210" y="1967230"/>
            <a:ext cx="10657840" cy="2399665"/>
          </a:xfrm>
          <a:prstGeom prst="rect">
            <a:avLst/>
          </a:prstGeom>
        </p:spPr>
        <p:txBody>
          <a:bodyPr wrap="square">
            <a:spAutoFit/>
          </a:bodyPr>
          <a:p>
            <a:pPr marL="0" indent="269875" algn="just" defTabSz="266700">
              <a:lnSpc>
                <a:spcPct val="150000"/>
              </a:lnSpc>
              <a:spcBef>
                <a:spcPct val="0"/>
              </a:spcBef>
              <a:spcAft>
                <a:spcPct val="0"/>
              </a:spcAft>
            </a:pPr>
            <a:r>
              <a:rPr lang="en-US" altLang="zh-CN" sz="2000">
                <a:latin typeface="微软雅黑" panose="020B0503020204020204" charset="-122"/>
                <a:ea typeface="微软雅黑" panose="020B0503020204020204" charset="-122"/>
                <a:cs typeface="微软雅黑" panose="020B0503020204020204" charset="-122"/>
              </a:rPr>
              <a:t>Postfix</a:t>
            </a:r>
            <a:r>
              <a:rPr lang="zh-CN" altLang="en-US" sz="2000">
                <a:latin typeface="微软雅黑" panose="020B0503020204020204" charset="-122"/>
                <a:ea typeface="微软雅黑" panose="020B0503020204020204" charset="-122"/>
                <a:cs typeface="微软雅黑" panose="020B0503020204020204" charset="-122"/>
              </a:rPr>
              <a:t>有</a:t>
            </a:r>
            <a:r>
              <a:rPr lang="en-US" altLang="zh-CN" sz="2000">
                <a:latin typeface="微软雅黑" panose="020B0503020204020204" charset="-122"/>
                <a:ea typeface="微软雅黑" panose="020B0503020204020204" charset="-122"/>
                <a:cs typeface="微软雅黑" panose="020B0503020204020204" charset="-122"/>
              </a:rPr>
              <a:t>4</a:t>
            </a:r>
            <a:r>
              <a:rPr lang="zh-CN" altLang="en-US" sz="2000">
                <a:latin typeface="微软雅黑" panose="020B0503020204020204" charset="-122"/>
                <a:ea typeface="微软雅黑" panose="020B0503020204020204" charset="-122"/>
                <a:cs typeface="微软雅黑" panose="020B0503020204020204" charset="-122"/>
              </a:rPr>
              <a:t>种不同的邮件队列，并且由队列管理进程统一进行管理：</a:t>
            </a:r>
            <a:endParaRPr lang="zh-CN" altLang="en-US" sz="2000">
              <a:latin typeface="微软雅黑" panose="020B0503020204020204" charset="-122"/>
              <a:ea typeface="微软雅黑" panose="020B0503020204020204" charset="-122"/>
              <a:cs typeface="微软雅黑" panose="020B0503020204020204" charset="-122"/>
            </a:endParaRPr>
          </a:p>
          <a:p>
            <a:pPr marL="285750" indent="-285750" algn="just" defTabSz="266700">
              <a:lnSpc>
                <a:spcPct val="150000"/>
              </a:lnSpc>
              <a:spcBef>
                <a:spcPct val="0"/>
              </a:spcBef>
              <a:spcAft>
                <a:spcPct val="0"/>
              </a:spcAft>
              <a:buFont typeface="Wingdings" panose="05000000000000000000" charset="0"/>
              <a:buChar char="Ø"/>
            </a:pPr>
            <a:r>
              <a:rPr lang="en-US"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maildrop</a:t>
            </a:r>
            <a:r>
              <a:rPr lang="zh-CN" altLang="en-US" sz="2000">
                <a:latin typeface="微软雅黑" panose="020B0503020204020204" charset="-122"/>
                <a:ea typeface="微软雅黑" panose="020B0503020204020204" charset="-122"/>
                <a:cs typeface="微软雅黑" panose="020B0503020204020204" charset="-122"/>
              </a:rPr>
              <a:t>：本地邮件放置在</a:t>
            </a:r>
            <a:r>
              <a:rPr lang="en-US" altLang="zh-CN" sz="2000">
                <a:latin typeface="微软雅黑" panose="020B0503020204020204" charset="-122"/>
                <a:ea typeface="微软雅黑" panose="020B0503020204020204" charset="-122"/>
                <a:cs typeface="微软雅黑" panose="020B0503020204020204" charset="-122"/>
              </a:rPr>
              <a:t>maildrop</a:t>
            </a:r>
            <a:r>
              <a:rPr lang="zh-CN" altLang="en-US" sz="2000">
                <a:latin typeface="微软雅黑" panose="020B0503020204020204" charset="-122"/>
                <a:ea typeface="微软雅黑" panose="020B0503020204020204" charset="-122"/>
                <a:cs typeface="微软雅黑" panose="020B0503020204020204" charset="-122"/>
              </a:rPr>
              <a:t>中，同时也被拷贝到</a:t>
            </a:r>
            <a:r>
              <a:rPr lang="en-US" altLang="zh-CN" sz="2000">
                <a:latin typeface="微软雅黑" panose="020B0503020204020204" charset="-122"/>
                <a:ea typeface="微软雅黑" panose="020B0503020204020204" charset="-122"/>
                <a:cs typeface="微软雅黑" panose="020B0503020204020204" charset="-122"/>
              </a:rPr>
              <a:t>incoming</a:t>
            </a:r>
            <a:r>
              <a:rPr lang="zh-CN" altLang="en-US" sz="2000">
                <a:latin typeface="微软雅黑" panose="020B0503020204020204" charset="-122"/>
                <a:ea typeface="微软雅黑" panose="020B0503020204020204" charset="-122"/>
                <a:cs typeface="微软雅黑" panose="020B0503020204020204" charset="-122"/>
              </a:rPr>
              <a:t>中。</a:t>
            </a:r>
            <a:endParaRPr lang="zh-CN" altLang="en-US" sz="2000">
              <a:latin typeface="微软雅黑" panose="020B0503020204020204" charset="-122"/>
              <a:ea typeface="微软雅黑" panose="020B0503020204020204" charset="-122"/>
              <a:cs typeface="微软雅黑" panose="020B0503020204020204" charset="-122"/>
            </a:endParaRPr>
          </a:p>
          <a:p>
            <a:pPr marL="285750" indent="-285750" algn="just" defTabSz="266700">
              <a:lnSpc>
                <a:spcPct val="150000"/>
              </a:lnSpc>
              <a:spcBef>
                <a:spcPct val="0"/>
              </a:spcBef>
              <a:spcAft>
                <a:spcPct val="0"/>
              </a:spcAft>
              <a:buFont typeface="Wingdings" panose="05000000000000000000" charset="0"/>
              <a:buChar char="Ø"/>
            </a:pPr>
            <a:r>
              <a:rPr lang="en-US"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incoming</a:t>
            </a:r>
            <a:r>
              <a:rPr lang="zh-CN" altLang="en-US" sz="2000">
                <a:latin typeface="微软雅黑" panose="020B0503020204020204" charset="-122"/>
                <a:ea typeface="微软雅黑" panose="020B0503020204020204" charset="-122"/>
                <a:cs typeface="微软雅黑" panose="020B0503020204020204" charset="-122"/>
              </a:rPr>
              <a:t>：放置正在到达或队列管理进程尚未发现的邮件。</a:t>
            </a:r>
            <a:endParaRPr lang="zh-CN" altLang="en-US" sz="2000">
              <a:latin typeface="微软雅黑" panose="020B0503020204020204" charset="-122"/>
              <a:ea typeface="微软雅黑" panose="020B0503020204020204" charset="-122"/>
              <a:cs typeface="微软雅黑" panose="020B0503020204020204" charset="-122"/>
            </a:endParaRPr>
          </a:p>
          <a:p>
            <a:pPr marL="285750" indent="-285750" algn="just" defTabSz="266700">
              <a:lnSpc>
                <a:spcPct val="150000"/>
              </a:lnSpc>
              <a:spcBef>
                <a:spcPct val="0"/>
              </a:spcBef>
              <a:spcAft>
                <a:spcPct val="0"/>
              </a:spcAft>
              <a:buFont typeface="Wingdings" panose="05000000000000000000" charset="0"/>
              <a:buChar char="Ø"/>
            </a:pPr>
            <a:r>
              <a:rPr lang="en-US"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active</a:t>
            </a:r>
            <a:r>
              <a:rPr lang="zh-CN" altLang="en-US" sz="2000">
                <a:latin typeface="微软雅黑" panose="020B0503020204020204" charset="-122"/>
                <a:ea typeface="微软雅黑" panose="020B0503020204020204" charset="-122"/>
                <a:cs typeface="微软雅黑" panose="020B0503020204020204" charset="-122"/>
              </a:rPr>
              <a:t>：放置队列管理进程已经打开了并正准备投递的邮件，该队列有长度的限制。</a:t>
            </a:r>
            <a:endParaRPr lang="zh-CN" altLang="en-US" sz="2000">
              <a:latin typeface="微软雅黑" panose="020B0503020204020204" charset="-122"/>
              <a:ea typeface="微软雅黑" panose="020B0503020204020204" charset="-122"/>
              <a:cs typeface="微软雅黑" panose="020B0503020204020204" charset="-122"/>
            </a:endParaRPr>
          </a:p>
          <a:p>
            <a:pPr marL="285750" indent="-285750" algn="just" defTabSz="266700">
              <a:lnSpc>
                <a:spcPct val="150000"/>
              </a:lnSpc>
              <a:spcBef>
                <a:spcPct val="0"/>
              </a:spcBef>
              <a:spcAft>
                <a:spcPct val="0"/>
              </a:spcAft>
              <a:buFont typeface="Wingdings" panose="05000000000000000000" charset="0"/>
              <a:buChar char="Ø"/>
            </a:pPr>
            <a:r>
              <a:rPr lang="en-US"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deferred</a:t>
            </a:r>
            <a:r>
              <a:rPr lang="zh-CN" altLang="en-US" sz="2000">
                <a:latin typeface="微软雅黑" panose="020B0503020204020204" charset="-122"/>
                <a:ea typeface="微软雅黑" panose="020B0503020204020204" charset="-122"/>
                <a:cs typeface="微软雅黑" panose="020B0503020204020204" charset="-122"/>
              </a:rPr>
              <a:t>：放置不能被投递的邮件。</a:t>
            </a:r>
            <a:endParaRPr lang="zh-CN" altLang="en-US" sz="2000">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14.2.1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了解</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6" name="文本框 5"/>
          <p:cNvSpPr txBox="1"/>
          <p:nvPr/>
        </p:nvSpPr>
        <p:spPr>
          <a:xfrm>
            <a:off x="349885" y="1472565"/>
            <a:ext cx="11226165" cy="4246245"/>
          </a:xfrm>
          <a:prstGeom prst="rect">
            <a:avLst/>
          </a:prstGeom>
        </p:spPr>
        <p:txBody>
          <a:bodyPr wrap="square">
            <a:spAutoFit/>
          </a:bodyPr>
          <a:p>
            <a:pPr marL="0" indent="269875" algn="just" defTabSz="266700">
              <a:lnSpc>
                <a:spcPct val="150000"/>
              </a:lnSpc>
              <a:spcBef>
                <a:spcPct val="0"/>
              </a:spcBef>
              <a:spcAft>
                <a:spcPct val="0"/>
              </a:spcAft>
            </a:pP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队列管理进程仅仅在内存中保留</a:t>
            </a:r>
            <a:r>
              <a:rPr lang="en-US" altLang="zh-CN" sz="2000">
                <a:latin typeface="微软雅黑" panose="020B0503020204020204" charset="-122"/>
                <a:ea typeface="微软雅黑" panose="020B0503020204020204" charset="-122"/>
                <a:cs typeface="微软雅黑" panose="020B0503020204020204" charset="-122"/>
              </a:rPr>
              <a:t>active</a:t>
            </a:r>
            <a:r>
              <a:rPr lang="zh-CN" altLang="en-US" sz="2000">
                <a:latin typeface="微软雅黑" panose="020B0503020204020204" charset="-122"/>
                <a:ea typeface="微软雅黑" panose="020B0503020204020204" charset="-122"/>
                <a:cs typeface="微软雅黑" panose="020B0503020204020204" charset="-122"/>
              </a:rPr>
              <a:t>队列，并且对该队列的长度进行限制，这样做的目的是避免进程运行内存超过系统的可用内存。</a:t>
            </a:r>
            <a:endParaRPr lang="zh-CN" altLang="en-US" sz="2000">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当有新的邮件到达时，</a:t>
            </a:r>
            <a:r>
              <a:rPr lang="en-US" altLang="zh-CN" sz="2000">
                <a:latin typeface="微软雅黑" panose="020B0503020204020204" charset="-122"/>
                <a:ea typeface="微软雅黑" panose="020B0503020204020204" charset="-122"/>
                <a:cs typeface="微软雅黑" panose="020B0503020204020204" charset="-122"/>
              </a:rPr>
              <a:t>Postfix</a:t>
            </a:r>
            <a:r>
              <a:rPr lang="zh-CN" altLang="en-US" sz="2000">
                <a:latin typeface="微软雅黑" panose="020B0503020204020204" charset="-122"/>
                <a:ea typeface="微软雅黑" panose="020B0503020204020204" charset="-122"/>
                <a:cs typeface="微软雅黑" panose="020B0503020204020204" charset="-122"/>
              </a:rPr>
              <a:t>进行初始化，初始化时</a:t>
            </a:r>
            <a:r>
              <a:rPr lang="en-US" altLang="zh-CN" sz="2000">
                <a:latin typeface="微软雅黑" panose="020B0503020204020204" charset="-122"/>
                <a:ea typeface="微软雅黑" panose="020B0503020204020204" charset="-122"/>
                <a:cs typeface="微软雅黑" panose="020B0503020204020204" charset="-122"/>
              </a:rPr>
              <a:t>Postfix</a:t>
            </a:r>
            <a:r>
              <a:rPr lang="zh-CN" altLang="en-US" sz="2000">
                <a:latin typeface="微软雅黑" panose="020B0503020204020204" charset="-122"/>
                <a:ea typeface="微软雅黑" panose="020B0503020204020204" charset="-122"/>
                <a:cs typeface="微软雅黑" panose="020B0503020204020204" charset="-122"/>
              </a:rPr>
              <a:t>同时只接受两个并发的连接请求。当邮件投递成功后，可以同时接受的并发连接的数目就会缓慢地增长至一个可以配置的值。当然，如果这时系统的消耗已到达系统不能承受的负载就会停止增长。还有一种情况是，如果</a:t>
            </a:r>
            <a:r>
              <a:rPr lang="en-US" altLang="zh-CN" sz="2000">
                <a:latin typeface="微软雅黑" panose="020B0503020204020204" charset="-122"/>
                <a:ea typeface="微软雅黑" panose="020B0503020204020204" charset="-122"/>
                <a:cs typeface="微软雅黑" panose="020B0503020204020204" charset="-122"/>
              </a:rPr>
              <a:t>Postfix</a:t>
            </a:r>
            <a:r>
              <a:rPr lang="zh-CN" altLang="en-US" sz="2000">
                <a:latin typeface="微软雅黑" panose="020B0503020204020204" charset="-122"/>
                <a:ea typeface="微软雅黑" panose="020B0503020204020204" charset="-122"/>
                <a:cs typeface="微软雅黑" panose="020B0503020204020204" charset="-122"/>
              </a:rPr>
              <a:t>在处理邮件过程中遇到了问题，则该值会开始降低。</a:t>
            </a:r>
            <a:endParaRPr lang="zh-CN" altLang="en-US" sz="2000">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当接收到的新邮件的数量超过</a:t>
            </a:r>
            <a:r>
              <a:rPr lang="en-US" altLang="zh-CN" sz="2000">
                <a:latin typeface="微软雅黑" panose="020B0503020204020204" charset="-122"/>
                <a:ea typeface="微软雅黑" panose="020B0503020204020204" charset="-122"/>
                <a:cs typeface="微软雅黑" panose="020B0503020204020204" charset="-122"/>
              </a:rPr>
              <a:t>Postfix</a:t>
            </a:r>
            <a:r>
              <a:rPr lang="zh-CN" altLang="en-US" sz="2000">
                <a:latin typeface="微软雅黑" panose="020B0503020204020204" charset="-122"/>
                <a:ea typeface="微软雅黑" panose="020B0503020204020204" charset="-122"/>
                <a:cs typeface="微软雅黑" panose="020B0503020204020204" charset="-122"/>
              </a:rPr>
              <a:t>的投递能力时，</a:t>
            </a:r>
            <a:r>
              <a:rPr lang="en-US" altLang="zh-CN" sz="2000">
                <a:latin typeface="微软雅黑" panose="020B0503020204020204" charset="-122"/>
                <a:ea typeface="微软雅黑" panose="020B0503020204020204" charset="-122"/>
                <a:cs typeface="微软雅黑" panose="020B0503020204020204" charset="-122"/>
              </a:rPr>
              <a:t>Postfix</a:t>
            </a:r>
            <a:r>
              <a:rPr lang="zh-CN" altLang="en-US" sz="2000">
                <a:latin typeface="微软雅黑" panose="020B0503020204020204" charset="-122"/>
                <a:ea typeface="微软雅黑" panose="020B0503020204020204" charset="-122"/>
                <a:cs typeface="微软雅黑" panose="020B0503020204020204" charset="-122"/>
              </a:rPr>
              <a:t>会暂时停止投递</a:t>
            </a:r>
            <a:r>
              <a:rPr lang="en-US" altLang="zh-CN" sz="2000">
                <a:latin typeface="微软雅黑" panose="020B0503020204020204" charset="-122"/>
                <a:ea typeface="微软雅黑" panose="020B0503020204020204" charset="-122"/>
                <a:cs typeface="微软雅黑" panose="020B0503020204020204" charset="-122"/>
              </a:rPr>
              <a:t>deferred</a:t>
            </a:r>
            <a:r>
              <a:rPr lang="zh-CN" altLang="en-US" sz="2000">
                <a:latin typeface="微软雅黑" panose="020B0503020204020204" charset="-122"/>
                <a:ea typeface="微软雅黑" panose="020B0503020204020204" charset="-122"/>
                <a:cs typeface="微软雅黑" panose="020B0503020204020204" charset="-122"/>
              </a:rPr>
              <a:t>队列中的邮件而去处理新接收到的邮件。这是因为处理新邮件的延迟要小于处理</a:t>
            </a:r>
            <a:r>
              <a:rPr lang="en-US" altLang="zh-CN" sz="2000">
                <a:latin typeface="微软雅黑" panose="020B0503020204020204" charset="-122"/>
                <a:ea typeface="微软雅黑" panose="020B0503020204020204" charset="-122"/>
                <a:cs typeface="微软雅黑" panose="020B0503020204020204" charset="-122"/>
              </a:rPr>
              <a:t>deferred</a:t>
            </a:r>
            <a:r>
              <a:rPr lang="zh-CN" altLang="en-US" sz="2000">
                <a:latin typeface="微软雅黑" panose="020B0503020204020204" charset="-122"/>
                <a:ea typeface="微软雅黑" panose="020B0503020204020204" charset="-122"/>
                <a:cs typeface="微软雅黑" panose="020B0503020204020204" charset="-122"/>
              </a:rPr>
              <a:t>队列中的邮件。</a:t>
            </a:r>
            <a:r>
              <a:rPr lang="en-US" altLang="zh-CN" sz="2000">
                <a:latin typeface="微软雅黑" panose="020B0503020204020204" charset="-122"/>
                <a:ea typeface="微软雅黑" panose="020B0503020204020204" charset="-122"/>
                <a:cs typeface="微软雅黑" panose="020B0503020204020204" charset="-122"/>
              </a:rPr>
              <a:t>Postfix</a:t>
            </a:r>
            <a:r>
              <a:rPr lang="zh-CN" altLang="en-US" sz="2000">
                <a:latin typeface="微软雅黑" panose="020B0503020204020204" charset="-122"/>
                <a:ea typeface="微软雅黑" panose="020B0503020204020204" charset="-122"/>
                <a:cs typeface="微软雅黑" panose="020B0503020204020204" charset="-122"/>
              </a:rPr>
              <a:t>会在空闲时处理</a:t>
            </a:r>
            <a:r>
              <a:rPr lang="en-US" altLang="zh-CN" sz="2000">
                <a:latin typeface="微软雅黑" panose="020B0503020204020204" charset="-122"/>
                <a:ea typeface="微软雅黑" panose="020B0503020204020204" charset="-122"/>
                <a:cs typeface="微软雅黑" panose="020B0503020204020204" charset="-122"/>
              </a:rPr>
              <a:t>deferred</a:t>
            </a:r>
            <a:r>
              <a:rPr lang="zh-CN" altLang="en-US" sz="2000">
                <a:latin typeface="微软雅黑" panose="020B0503020204020204" charset="-122"/>
                <a:ea typeface="微软雅黑" panose="020B0503020204020204" charset="-122"/>
                <a:cs typeface="微软雅黑" panose="020B0503020204020204" charset="-122"/>
              </a:rPr>
              <a:t>中的邮件。</a:t>
            </a:r>
            <a:endParaRPr lang="zh-CN" altLang="en-US" sz="2000">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14.2.1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了解</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6" name="文本框 5"/>
          <p:cNvSpPr txBox="1"/>
          <p:nvPr/>
        </p:nvSpPr>
        <p:spPr>
          <a:xfrm>
            <a:off x="918210" y="1472565"/>
            <a:ext cx="10657840" cy="3784600"/>
          </a:xfrm>
          <a:prstGeom prst="rect">
            <a:avLst/>
          </a:prstGeom>
        </p:spPr>
        <p:txBody>
          <a:bodyPr wrap="square">
            <a:spAutoFit/>
          </a:bodyPr>
          <a:p>
            <a:pPr marL="0" indent="269875" algn="just" defTabSz="266700">
              <a:lnSpc>
                <a:spcPct val="150000"/>
              </a:lnSpc>
              <a:spcBef>
                <a:spcPct val="0"/>
              </a:spcBef>
              <a:spcAft>
                <a:spcPct val="0"/>
              </a:spcAft>
            </a:pPr>
            <a:r>
              <a:rPr lang="en-US" altLang="zh-CN" sz="2000">
                <a:latin typeface="微软雅黑" panose="020B0503020204020204" charset="-122"/>
                <a:ea typeface="微软雅黑" panose="020B0503020204020204" charset="-122"/>
                <a:cs typeface="微软雅黑" panose="020B0503020204020204" charset="-122"/>
              </a:rPr>
              <a:t>Postfix</a:t>
            </a:r>
            <a:r>
              <a:rPr lang="zh-CN" altLang="en-US" sz="2000">
                <a:latin typeface="微软雅黑" panose="020B0503020204020204" charset="-122"/>
                <a:ea typeface="微软雅黑" panose="020B0503020204020204" charset="-122"/>
                <a:cs typeface="微软雅黑" panose="020B0503020204020204" charset="-122"/>
              </a:rPr>
              <a:t>会在内存中保存一个有长度限制的当前不可到达的地址列表。这样就避免了对那些目的地为当前不可到达地址的邮件的投递尝试，从而大大提高了系统的性能。</a:t>
            </a:r>
            <a:endParaRPr lang="zh-CN" altLang="en-US" sz="2000">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sz="2000">
                <a:latin typeface="微软雅黑" panose="020B0503020204020204" charset="-122"/>
                <a:ea typeface="微软雅黑" panose="020B0503020204020204" charset="-122"/>
                <a:cs typeface="微软雅黑" panose="020B0503020204020204" charset="-122"/>
              </a:rPr>
              <a:t>Postfix</a:t>
            </a:r>
            <a:r>
              <a:rPr lang="zh-CN" altLang="en-US" sz="2000">
                <a:latin typeface="微软雅黑" panose="020B0503020204020204" charset="-122"/>
                <a:ea typeface="微软雅黑" panose="020B0503020204020204" charset="-122"/>
                <a:cs typeface="微软雅黑" panose="020B0503020204020204" charset="-122"/>
              </a:rPr>
              <a:t>通过一系列的措施来提高系统的安全性，这些措施包括：</a:t>
            </a:r>
            <a:endParaRPr lang="zh-CN" altLang="en-US" sz="2000">
              <a:latin typeface="微软雅黑" panose="020B0503020204020204" charset="-122"/>
              <a:ea typeface="微软雅黑" panose="020B0503020204020204" charset="-122"/>
              <a:cs typeface="微软雅黑" panose="020B0503020204020204" charset="-122"/>
            </a:endParaRPr>
          </a:p>
          <a:p>
            <a:pPr marL="342900" indent="-342900" algn="just" defTabSz="266700">
              <a:lnSpc>
                <a:spcPct val="150000"/>
              </a:lnSpc>
              <a:spcBef>
                <a:spcPct val="0"/>
              </a:spcBef>
              <a:spcAft>
                <a:spcPct val="0"/>
              </a:spcAft>
              <a:buFont typeface="Wingdings" panose="05000000000000000000" charset="0"/>
              <a:buChar char="l"/>
            </a:pPr>
            <a:r>
              <a:rPr lang="en-US"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动态分配内存，从而防止系统缓冲区溢出。</a:t>
            </a:r>
            <a:endParaRPr lang="zh-CN" altLang="en-US" sz="2000">
              <a:latin typeface="微软雅黑" panose="020B0503020204020204" charset="-122"/>
              <a:ea typeface="微软雅黑" panose="020B0503020204020204" charset="-122"/>
              <a:cs typeface="微软雅黑" panose="020B0503020204020204" charset="-122"/>
            </a:endParaRPr>
          </a:p>
          <a:p>
            <a:pPr marL="342900" indent="-342900" algn="just" defTabSz="266700">
              <a:lnSpc>
                <a:spcPct val="150000"/>
              </a:lnSpc>
              <a:spcBef>
                <a:spcPct val="0"/>
              </a:spcBef>
              <a:spcAft>
                <a:spcPct val="0"/>
              </a:spcAft>
              <a:buFont typeface="Wingdings" panose="05000000000000000000" charset="0"/>
              <a:buChar char="l"/>
            </a:pPr>
            <a:r>
              <a:rPr lang="en-US" altLang="en-US" sz="2000">
                <a:latin typeface="微软雅黑" panose="020B0503020204020204" charset="-122"/>
                <a:ea typeface="微软雅黑" panose="020B0503020204020204" charset="-122"/>
                <a:cs typeface="微软雅黑" panose="020B0503020204020204" charset="-122"/>
              </a:rPr>
              <a:t></a:t>
            </a:r>
            <a:r>
              <a:rPr lang="zh-CN" altLang="en-US" sz="2000">
                <a:latin typeface="微软雅黑" panose="020B0503020204020204" charset="-122"/>
                <a:ea typeface="微软雅黑" panose="020B0503020204020204" charset="-122"/>
                <a:cs typeface="微软雅黑" panose="020B0503020204020204" charset="-122"/>
              </a:rPr>
              <a:t>把大邮件分割成几块进行处理，投递时再重组。</a:t>
            </a:r>
            <a:endParaRPr lang="zh-CN" altLang="en-US" sz="2000">
              <a:latin typeface="微软雅黑" panose="020B0503020204020204" charset="-122"/>
              <a:ea typeface="微软雅黑" panose="020B0503020204020204" charset="-122"/>
              <a:cs typeface="微软雅黑" panose="020B0503020204020204" charset="-122"/>
            </a:endParaRPr>
          </a:p>
          <a:p>
            <a:pPr marL="342900" indent="-342900" algn="just" defTabSz="266700">
              <a:lnSpc>
                <a:spcPct val="150000"/>
              </a:lnSpc>
              <a:spcBef>
                <a:spcPct val="0"/>
              </a:spcBef>
              <a:spcAft>
                <a:spcPct val="0"/>
              </a:spcAft>
              <a:buFont typeface="Wingdings" panose="05000000000000000000" charset="0"/>
              <a:buChar char="l"/>
            </a:pPr>
            <a:r>
              <a:rPr lang="en-US"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Postfix</a:t>
            </a:r>
            <a:r>
              <a:rPr lang="zh-CN" altLang="en-US" sz="2000">
                <a:latin typeface="微软雅黑" panose="020B0503020204020204" charset="-122"/>
                <a:ea typeface="微软雅黑" panose="020B0503020204020204" charset="-122"/>
                <a:cs typeface="微软雅黑" panose="020B0503020204020204" charset="-122"/>
              </a:rPr>
              <a:t>的各种进程不在其他用户进程的控制之下运行，而是运行在驻留主进程</a:t>
            </a:r>
            <a:r>
              <a:rPr lang="en-US" altLang="zh-CN" sz="2000">
                <a:latin typeface="微软雅黑" panose="020B0503020204020204" charset="-122"/>
                <a:ea typeface="微软雅黑" panose="020B0503020204020204" charset="-122"/>
                <a:cs typeface="微软雅黑" panose="020B0503020204020204" charset="-122"/>
              </a:rPr>
              <a:t>master</a:t>
            </a:r>
            <a:r>
              <a:rPr lang="zh-CN" altLang="en-US" sz="2000">
                <a:latin typeface="微软雅黑" panose="020B0503020204020204" charset="-122"/>
                <a:ea typeface="微软雅黑" panose="020B0503020204020204" charset="-122"/>
                <a:cs typeface="微软雅黑" panose="020B0503020204020204" charset="-122"/>
              </a:rPr>
              <a:t>的控制之下，与其他用户进程无父子关系，所以有很好的绝缘性。</a:t>
            </a:r>
            <a:endParaRPr lang="zh-CN" altLang="en-US" sz="2000">
              <a:latin typeface="微软雅黑" panose="020B0503020204020204" charset="-122"/>
              <a:ea typeface="微软雅黑" panose="020B0503020204020204" charset="-122"/>
              <a:cs typeface="微软雅黑" panose="020B0503020204020204" charset="-122"/>
            </a:endParaRPr>
          </a:p>
          <a:p>
            <a:pPr marL="342900" indent="-342900" algn="just" defTabSz="266700">
              <a:lnSpc>
                <a:spcPct val="150000"/>
              </a:lnSpc>
              <a:spcBef>
                <a:spcPct val="0"/>
              </a:spcBef>
              <a:spcAft>
                <a:spcPct val="0"/>
              </a:spcAft>
              <a:buFont typeface="Wingdings" panose="05000000000000000000" charset="0"/>
              <a:buChar char="l"/>
            </a:pPr>
            <a:r>
              <a:rPr lang="en-US"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Postfix</a:t>
            </a:r>
            <a:r>
              <a:rPr lang="zh-CN" altLang="en-US" sz="2000">
                <a:latin typeface="微软雅黑" panose="020B0503020204020204" charset="-122"/>
                <a:ea typeface="微软雅黑" panose="020B0503020204020204" charset="-122"/>
                <a:cs typeface="微软雅黑" panose="020B0503020204020204" charset="-122"/>
              </a:rPr>
              <a:t>的队列文件有其特殊的格式，只能被</a:t>
            </a:r>
            <a:r>
              <a:rPr lang="en-US" altLang="zh-CN" sz="2000">
                <a:latin typeface="微软雅黑" panose="020B0503020204020204" charset="-122"/>
                <a:ea typeface="微软雅黑" panose="020B0503020204020204" charset="-122"/>
                <a:cs typeface="微软雅黑" panose="020B0503020204020204" charset="-122"/>
              </a:rPr>
              <a:t>Postfix</a:t>
            </a:r>
            <a:r>
              <a:rPr lang="zh-CN" altLang="en-US" sz="2000">
                <a:latin typeface="微软雅黑" panose="020B0503020204020204" charset="-122"/>
                <a:ea typeface="微软雅黑" panose="020B0503020204020204" charset="-122"/>
                <a:cs typeface="微软雅黑" panose="020B0503020204020204" charset="-122"/>
              </a:rPr>
              <a:t>本身识别。</a:t>
            </a:r>
            <a:endParaRPr lang="zh-CN" altLang="en-US" sz="2000">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14.2.1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了解</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6" name="文本框 5" descr="7b0a202020202262756c6c6574223a20227b5c2263617465676f727949645c223a5c225c222c5c2274656d706c61746549645c223a32303233313639367d220a7d0a"/>
          <p:cNvSpPr txBox="1"/>
          <p:nvPr/>
        </p:nvSpPr>
        <p:spPr>
          <a:xfrm>
            <a:off x="549910" y="1079500"/>
            <a:ext cx="10657840" cy="5492750"/>
          </a:xfrm>
          <a:prstGeom prst="rect">
            <a:avLst/>
          </a:prstGeom>
        </p:spPr>
        <p:txBody>
          <a:bodyPr wrap="square">
            <a:spAutoFit/>
          </a:bodyPr>
          <a:p>
            <a:pPr marL="0" indent="269875" algn="just" defTabSz="266700">
              <a:lnSpc>
                <a:spcPct val="150000"/>
              </a:lnSpc>
              <a:spcBef>
                <a:spcPct val="0"/>
              </a:spcBef>
              <a:spcAft>
                <a:spcPct val="0"/>
              </a:spcAft>
            </a:pPr>
            <a:r>
              <a:rPr lang="en-US" altLang="zh-CN" b="1">
                <a:solidFill>
                  <a:srgbClr val="0070C0"/>
                </a:solidFill>
                <a:latin typeface="微软雅黑" panose="020B0503020204020204" charset="-122"/>
                <a:ea typeface="微软雅黑" panose="020B0503020204020204" charset="-122"/>
                <a:cs typeface="微软雅黑" panose="020B0503020204020204" charset="-122"/>
              </a:rPr>
              <a:t>3.Postfix</a:t>
            </a:r>
            <a:r>
              <a:rPr lang="zh-CN" altLang="en-US" b="1">
                <a:solidFill>
                  <a:srgbClr val="0070C0"/>
                </a:solidFill>
                <a:latin typeface="微软雅黑" panose="020B0503020204020204" charset="-122"/>
                <a:ea typeface="微软雅黑" panose="020B0503020204020204" charset="-122"/>
                <a:cs typeface="微软雅黑" panose="020B0503020204020204" charset="-122"/>
              </a:rPr>
              <a:t>对邮件的处理过程</a:t>
            </a:r>
            <a:endParaRPr lang="zh-CN" altLang="en-US" b="1">
              <a:solidFill>
                <a:srgbClr val="0070C0"/>
              </a:solidFill>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1</a:t>
            </a:r>
            <a:r>
              <a:rPr lang="zh-CN" altLang="en-US">
                <a:latin typeface="微软雅黑" panose="020B0503020204020204" charset="-122"/>
                <a:ea typeface="微软雅黑" panose="020B0503020204020204" charset="-122"/>
                <a:cs typeface="微软雅黑" panose="020B0503020204020204" charset="-122"/>
              </a:rPr>
              <a:t>）接收邮件的过程</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zh-CN" altLang="en-US">
                <a:latin typeface="微软雅黑" panose="020B0503020204020204" charset="-122"/>
                <a:ea typeface="微软雅黑" panose="020B0503020204020204" charset="-122"/>
                <a:cs typeface="微软雅黑" panose="020B0503020204020204" charset="-122"/>
              </a:rPr>
              <a:t>当</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接收到一封新邮件时，新邮件首选在</a:t>
            </a:r>
            <a:r>
              <a:rPr lang="en-US" altLang="zh-CN">
                <a:latin typeface="微软雅黑" panose="020B0503020204020204" charset="-122"/>
                <a:ea typeface="微软雅黑" panose="020B0503020204020204" charset="-122"/>
                <a:cs typeface="微软雅黑" panose="020B0503020204020204" charset="-122"/>
              </a:rPr>
              <a:t>incoming</a:t>
            </a:r>
            <a:r>
              <a:rPr lang="zh-CN" altLang="en-US">
                <a:latin typeface="微软雅黑" panose="020B0503020204020204" charset="-122"/>
                <a:ea typeface="微软雅黑" panose="020B0503020204020204" charset="-122"/>
                <a:cs typeface="微软雅黑" panose="020B0503020204020204" charset="-122"/>
              </a:rPr>
              <a:t>队列处停留，然后针对不同的情况进行不同的处理：</a:t>
            </a:r>
            <a:endParaRPr lang="zh-CN" altLang="en-US">
              <a:latin typeface="微软雅黑" panose="020B0503020204020204" charset="-122"/>
              <a:ea typeface="微软雅黑" panose="020B0503020204020204" charset="-122"/>
              <a:cs typeface="微软雅黑" panose="020B0503020204020204" charset="-122"/>
            </a:endParaRPr>
          </a:p>
          <a:p>
            <a:pPr marL="285750" indent="-285750" algn="just" defTabSz="266700">
              <a:lnSpc>
                <a:spcPct val="150000"/>
              </a:lnSpc>
              <a:spcBef>
                <a:spcPct val="0"/>
              </a:spcBef>
              <a:spcAft>
                <a:spcPct val="0"/>
              </a:spcAft>
              <a:buFont typeface="Wingdings" panose="05000000000000000000" charset="0"/>
              <a:buChar char="l"/>
            </a:pP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对于来自于本地的邮件：</a:t>
            </a:r>
            <a:r>
              <a:rPr lang="en-US" altLang="zh-CN">
                <a:latin typeface="微软雅黑" panose="020B0503020204020204" charset="-122"/>
                <a:ea typeface="微软雅黑" panose="020B0503020204020204" charset="-122"/>
                <a:cs typeface="微软雅黑" panose="020B0503020204020204" charset="-122"/>
              </a:rPr>
              <a:t>Sendmail</a:t>
            </a:r>
            <a:r>
              <a:rPr lang="zh-CN" altLang="en-US">
                <a:latin typeface="微软雅黑" panose="020B0503020204020204" charset="-122"/>
                <a:ea typeface="微软雅黑" panose="020B0503020204020204" charset="-122"/>
                <a:cs typeface="微软雅黑" panose="020B0503020204020204" charset="-122"/>
              </a:rPr>
              <a:t>进程负责接收来自本地的邮件并放在</a:t>
            </a:r>
            <a:r>
              <a:rPr lang="en-US" altLang="zh-CN">
                <a:latin typeface="微软雅黑" panose="020B0503020204020204" charset="-122"/>
                <a:ea typeface="微软雅黑" panose="020B0503020204020204" charset="-122"/>
                <a:cs typeface="微软雅黑" panose="020B0503020204020204" charset="-122"/>
              </a:rPr>
              <a:t>maildrop</a:t>
            </a:r>
            <a:r>
              <a:rPr lang="zh-CN" altLang="en-US">
                <a:latin typeface="微软雅黑" panose="020B0503020204020204" charset="-122"/>
                <a:ea typeface="微软雅黑" panose="020B0503020204020204" charset="-122"/>
                <a:cs typeface="微软雅黑" panose="020B0503020204020204" charset="-122"/>
              </a:rPr>
              <a:t>队列中，然后</a:t>
            </a:r>
            <a:r>
              <a:rPr lang="en-US" altLang="zh-CN">
                <a:latin typeface="微软雅黑" panose="020B0503020204020204" charset="-122"/>
                <a:ea typeface="微软雅黑" panose="020B0503020204020204" charset="-122"/>
                <a:cs typeface="微软雅黑" panose="020B0503020204020204" charset="-122"/>
              </a:rPr>
              <a:t>pickup</a:t>
            </a:r>
            <a:r>
              <a:rPr lang="zh-CN" altLang="en-US">
                <a:latin typeface="微软雅黑" panose="020B0503020204020204" charset="-122"/>
                <a:ea typeface="微软雅黑" panose="020B0503020204020204" charset="-122"/>
                <a:cs typeface="微软雅黑" panose="020B0503020204020204" charset="-122"/>
              </a:rPr>
              <a:t>进程对</a:t>
            </a:r>
            <a:r>
              <a:rPr lang="en-US" altLang="zh-CN">
                <a:latin typeface="微软雅黑" panose="020B0503020204020204" charset="-122"/>
                <a:ea typeface="微软雅黑" panose="020B0503020204020204" charset="-122"/>
                <a:cs typeface="微软雅黑" panose="020B0503020204020204" charset="-122"/>
              </a:rPr>
              <a:t>maildrop</a:t>
            </a:r>
            <a:r>
              <a:rPr lang="zh-CN" altLang="en-US">
                <a:latin typeface="微软雅黑" panose="020B0503020204020204" charset="-122"/>
                <a:ea typeface="微软雅黑" panose="020B0503020204020204" charset="-122"/>
                <a:cs typeface="微软雅黑" panose="020B0503020204020204" charset="-122"/>
              </a:rPr>
              <a:t>中的邮件进行完整性检测。</a:t>
            </a:r>
            <a:r>
              <a:rPr lang="en-US" altLang="zh-CN">
                <a:latin typeface="微软雅黑" panose="020B0503020204020204" charset="-122"/>
                <a:ea typeface="微软雅黑" panose="020B0503020204020204" charset="-122"/>
                <a:cs typeface="微软雅黑" panose="020B0503020204020204" charset="-122"/>
              </a:rPr>
              <a:t>maildrop</a:t>
            </a:r>
            <a:r>
              <a:rPr lang="zh-CN" altLang="en-US">
                <a:latin typeface="微软雅黑" panose="020B0503020204020204" charset="-122"/>
                <a:ea typeface="微软雅黑" panose="020B0503020204020204" charset="-122"/>
                <a:cs typeface="微软雅黑" panose="020B0503020204020204" charset="-122"/>
              </a:rPr>
              <a:t>目录的权限必须设置为某一用户不能删除其他用户的邮件</a:t>
            </a:r>
            <a:endParaRPr lang="zh-CN" altLang="en-US">
              <a:latin typeface="微软雅黑" panose="020B0503020204020204" charset="-122"/>
              <a:ea typeface="微软雅黑" panose="020B0503020204020204" charset="-122"/>
              <a:cs typeface="微软雅黑" panose="020B0503020204020204" charset="-122"/>
            </a:endParaRPr>
          </a:p>
          <a:p>
            <a:pPr marL="285750" indent="-285750" algn="just" defTabSz="266700">
              <a:lnSpc>
                <a:spcPct val="150000"/>
              </a:lnSpc>
              <a:spcBef>
                <a:spcPct val="0"/>
              </a:spcBef>
              <a:spcAft>
                <a:spcPct val="0"/>
              </a:spcAft>
              <a:buFont typeface="Wingdings" panose="05000000000000000000" charset="0"/>
              <a:buChar char="l"/>
            </a:pP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对于来自于网络的邮件：</a:t>
            </a:r>
            <a:r>
              <a:rPr lang="en-US" altLang="zh-CN">
                <a:latin typeface="微软雅黑" panose="020B0503020204020204" charset="-122"/>
                <a:ea typeface="微软雅黑" panose="020B0503020204020204" charset="-122"/>
                <a:cs typeface="微软雅黑" panose="020B0503020204020204" charset="-122"/>
              </a:rPr>
              <a:t>smtpd</a:t>
            </a:r>
            <a:r>
              <a:rPr lang="zh-CN" altLang="en-US">
                <a:latin typeface="微软雅黑" panose="020B0503020204020204" charset="-122"/>
                <a:ea typeface="微软雅黑" panose="020B0503020204020204" charset="-122"/>
                <a:cs typeface="微软雅黑" panose="020B0503020204020204" charset="-122"/>
              </a:rPr>
              <a:t>进程负责接收来自网络的邮件，并且进行安全性检测。可以通过</a:t>
            </a:r>
            <a:r>
              <a:rPr lang="en-US" altLang="zh-CN">
                <a:latin typeface="微软雅黑" panose="020B0503020204020204" charset="-122"/>
                <a:ea typeface="微软雅黑" panose="020B0503020204020204" charset="-122"/>
                <a:cs typeface="微软雅黑" panose="020B0503020204020204" charset="-122"/>
              </a:rPr>
              <a:t>UCE</a:t>
            </a: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Unsolicited Commercial Email</a:t>
            </a:r>
            <a:r>
              <a:rPr lang="zh-CN" altLang="en-US">
                <a:latin typeface="微软雅黑" panose="020B0503020204020204" charset="-122"/>
                <a:ea typeface="微软雅黑" panose="020B0503020204020204" charset="-122"/>
                <a:cs typeface="微软雅黑" panose="020B0503020204020204" charset="-122"/>
              </a:rPr>
              <a:t>）控制</a:t>
            </a:r>
            <a:r>
              <a:rPr lang="en-US" altLang="zh-CN">
                <a:latin typeface="微软雅黑" panose="020B0503020204020204" charset="-122"/>
                <a:ea typeface="微软雅黑" panose="020B0503020204020204" charset="-122"/>
                <a:cs typeface="微软雅黑" panose="020B0503020204020204" charset="-122"/>
              </a:rPr>
              <a:t>smtpd</a:t>
            </a:r>
            <a:r>
              <a:rPr lang="zh-CN" altLang="en-US">
                <a:latin typeface="微软雅黑" panose="020B0503020204020204" charset="-122"/>
                <a:ea typeface="微软雅黑" panose="020B0503020204020204" charset="-122"/>
                <a:cs typeface="微软雅黑" panose="020B0503020204020204" charset="-122"/>
              </a:rPr>
              <a:t>的行为。</a:t>
            </a:r>
            <a:endParaRPr lang="zh-CN" altLang="en-US">
              <a:latin typeface="微软雅黑" panose="020B0503020204020204" charset="-122"/>
              <a:ea typeface="微软雅黑" panose="020B0503020204020204" charset="-122"/>
              <a:cs typeface="微软雅黑" panose="020B0503020204020204" charset="-122"/>
            </a:endParaRPr>
          </a:p>
          <a:p>
            <a:pPr marL="285750" indent="-285750" algn="just" defTabSz="266700">
              <a:lnSpc>
                <a:spcPct val="150000"/>
              </a:lnSpc>
              <a:spcBef>
                <a:spcPct val="0"/>
              </a:spcBef>
              <a:spcAft>
                <a:spcPct val="0"/>
              </a:spcAft>
              <a:buFont typeface="Wingdings" panose="05000000000000000000" charset="0"/>
              <a:buChar char="l"/>
            </a:pP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由</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进程产生的邮件：这是为了将不可投递的信件返回给发件人。这些邮件是由</a:t>
            </a:r>
            <a:r>
              <a:rPr lang="en-US" altLang="zh-CN">
                <a:latin typeface="微软雅黑" panose="020B0503020204020204" charset="-122"/>
                <a:ea typeface="微软雅黑" panose="020B0503020204020204" charset="-122"/>
                <a:cs typeface="微软雅黑" panose="020B0503020204020204" charset="-122"/>
              </a:rPr>
              <a:t>bounce</a:t>
            </a:r>
            <a:r>
              <a:rPr lang="zh-CN" altLang="en-US">
                <a:latin typeface="微软雅黑" panose="020B0503020204020204" charset="-122"/>
                <a:ea typeface="微软雅黑" panose="020B0503020204020204" charset="-122"/>
                <a:cs typeface="微软雅黑" panose="020B0503020204020204" charset="-122"/>
              </a:rPr>
              <a:t>后台程序产生的。</a:t>
            </a:r>
            <a:endParaRPr lang="zh-CN" altLang="en-US">
              <a:latin typeface="微软雅黑" panose="020B0503020204020204" charset="-122"/>
              <a:ea typeface="微软雅黑" panose="020B0503020204020204" charset="-122"/>
              <a:cs typeface="微软雅黑" panose="020B0503020204020204" charset="-122"/>
            </a:endParaRPr>
          </a:p>
          <a:p>
            <a:pPr marL="285750" indent="-285750" algn="just" defTabSz="266700">
              <a:lnSpc>
                <a:spcPct val="150000"/>
              </a:lnSpc>
              <a:spcBef>
                <a:spcPct val="0"/>
              </a:spcBef>
              <a:spcAft>
                <a:spcPct val="0"/>
              </a:spcAft>
              <a:buFont typeface="Wingdings" panose="05000000000000000000" charset="0"/>
              <a:buChar char="l"/>
            </a:pPr>
            <a:r>
              <a:rPr lang="en-US" altLang="en-US">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由</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自己产生的邮件：提示</a:t>
            </a:r>
            <a:r>
              <a:rPr lang="en-US" altLang="zh-CN">
                <a:latin typeface="微软雅黑" panose="020B0503020204020204" charset="-122"/>
                <a:ea typeface="微软雅黑" panose="020B0503020204020204" charset="-122"/>
                <a:cs typeface="微软雅黑" panose="020B0503020204020204" charset="-122"/>
              </a:rPr>
              <a:t>postmaster</a:t>
            </a:r>
            <a:r>
              <a:rPr lang="zh-CN" altLang="en-US">
                <a:latin typeface="微软雅黑" panose="020B0503020204020204" charset="-122"/>
                <a:ea typeface="微软雅黑" panose="020B0503020204020204" charset="-122"/>
                <a:cs typeface="微软雅黑" panose="020B0503020204020204" charset="-122"/>
              </a:rPr>
              <a:t>（亦即</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管理员）</a:t>
            </a:r>
            <a:r>
              <a:rPr lang="en-US" altLang="zh-CN">
                <a:latin typeface="微软雅黑" panose="020B0503020204020204" charset="-122"/>
                <a:ea typeface="微软雅黑" panose="020B0503020204020204" charset="-122"/>
                <a:cs typeface="微软雅黑" panose="020B0503020204020204" charset="-122"/>
              </a:rPr>
              <a:t>Postfix </a:t>
            </a:r>
            <a:r>
              <a:rPr lang="zh-CN" altLang="en-US">
                <a:latin typeface="微软雅黑" panose="020B0503020204020204" charset="-122"/>
                <a:ea typeface="微软雅黑" panose="020B0503020204020204" charset="-122"/>
                <a:cs typeface="微软雅黑" panose="020B0503020204020204" charset="-122"/>
              </a:rPr>
              <a:t>运行过程中出现的问题（如</a:t>
            </a:r>
            <a:r>
              <a:rPr lang="en-US" altLang="zh-CN">
                <a:latin typeface="微软雅黑" panose="020B0503020204020204" charset="-122"/>
                <a:ea typeface="微软雅黑" panose="020B0503020204020204" charset="-122"/>
                <a:cs typeface="微软雅黑" panose="020B0503020204020204" charset="-122"/>
              </a:rPr>
              <a:t>SMTP</a:t>
            </a:r>
            <a:r>
              <a:rPr lang="zh-CN" altLang="en-US">
                <a:latin typeface="微软雅黑" panose="020B0503020204020204" charset="-122"/>
                <a:ea typeface="微软雅黑" panose="020B0503020204020204" charset="-122"/>
                <a:cs typeface="微软雅黑" panose="020B0503020204020204" charset="-122"/>
              </a:rPr>
              <a:t>协议问题、违反</a:t>
            </a:r>
            <a:r>
              <a:rPr lang="en-US" altLang="zh-CN">
                <a:latin typeface="微软雅黑" panose="020B0503020204020204" charset="-122"/>
                <a:ea typeface="微软雅黑" panose="020B0503020204020204" charset="-122"/>
                <a:cs typeface="微软雅黑" panose="020B0503020204020204" charset="-122"/>
              </a:rPr>
              <a:t>UCE</a:t>
            </a:r>
            <a:r>
              <a:rPr lang="zh-CN" altLang="en-US">
                <a:latin typeface="微软雅黑" panose="020B0503020204020204" charset="-122"/>
                <a:ea typeface="微软雅黑" panose="020B0503020204020204" charset="-122"/>
                <a:cs typeface="微软雅黑" panose="020B0503020204020204" charset="-122"/>
              </a:rPr>
              <a:t>规则的记录等）。</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userDrawn="1">
            <p:custDataLst>
              <p:tags r:id="rId1"/>
            </p:custDataLst>
          </p:nvPr>
        </p:nvGrpSpPr>
        <p:grpSpPr>
          <a:xfrm>
            <a:off x="4001597" y="6045200"/>
            <a:ext cx="8190403" cy="812800"/>
            <a:chOff x="4001597" y="5613400"/>
            <a:chExt cx="8190403" cy="1244600"/>
          </a:xfrm>
        </p:grpSpPr>
        <p:sp>
          <p:nvSpPr>
            <p:cNvPr id="2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5" name="等腰三角形 24"/>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4" name="矩形 3"/>
          <p:cNvSpPr/>
          <p:nvPr>
            <p:custDataLst>
              <p:tags r:id="rId4"/>
            </p:custDataLst>
          </p:nvPr>
        </p:nvSpPr>
        <p:spPr>
          <a:xfrm>
            <a:off x="0" y="0"/>
            <a:ext cx="41313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9"/>
          <p:cNvSpPr txBox="1"/>
          <p:nvPr>
            <p:custDataLst>
              <p:tags r:id="rId5"/>
            </p:custDataLst>
          </p:nvPr>
        </p:nvSpPr>
        <p:spPr>
          <a:xfrm>
            <a:off x="1430840" y="2169884"/>
            <a:ext cx="1466112" cy="2518232"/>
          </a:xfrm>
          <a:prstGeom prst="rect">
            <a:avLst/>
          </a:prstGeom>
          <a:noFill/>
        </p:spPr>
        <p:txBody>
          <a:bodyPr vert="eaVert"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ts val="0"/>
              </a:spcBef>
              <a:spcAft>
                <a:spcPts val="0"/>
              </a:spcAft>
            </a:pPr>
            <a:r>
              <a:rPr lang="zh-CN" altLang="en-US" sz="5400" b="1" spc="380">
                <a:solidFill>
                  <a:schemeClr val="lt1"/>
                </a:solidFill>
                <a:latin typeface="汉仪旗黑-85S" panose="00020600040101010101" charset="-128"/>
                <a:ea typeface="汉仪旗黑-85S" panose="00020600040101010101" charset="-128"/>
                <a:cs typeface="汉仪旗黑-85S" panose="00020600040101010101" charset="-128"/>
              </a:rPr>
              <a:t>目 录</a:t>
            </a:r>
            <a:endParaRPr lang="zh-CN" altLang="en-US" sz="5400" b="1" spc="380">
              <a:solidFill>
                <a:schemeClr val="lt1"/>
              </a:solidFill>
              <a:latin typeface="汉仪旗黑-85S" panose="00020600040101010101" charset="-128"/>
              <a:ea typeface="汉仪旗黑-85S" panose="00020600040101010101" charset="-128"/>
              <a:cs typeface="汉仪旗黑-85S" panose="00020600040101010101" charset="-128"/>
            </a:endParaRPr>
          </a:p>
        </p:txBody>
      </p:sp>
      <p:sp>
        <p:nvSpPr>
          <p:cNvPr id="5" name="矩形 4"/>
          <p:cNvSpPr/>
          <p:nvPr>
            <p:custDataLst>
              <p:tags r:id="rId6"/>
            </p:custDataLst>
          </p:nvPr>
        </p:nvSpPr>
        <p:spPr>
          <a:xfrm>
            <a:off x="1520327" y="2285781"/>
            <a:ext cx="1090670" cy="2286439"/>
          </a:xfrm>
          <a:prstGeom prst="rect">
            <a:avLst/>
          </a:prstGeom>
          <a:noFill/>
          <a:ln w="190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 name="椭圆 6"/>
          <p:cNvSpPr/>
          <p:nvPr>
            <p:custDataLst>
              <p:tags r:id="rId7"/>
            </p:custDataLst>
          </p:nvPr>
        </p:nvSpPr>
        <p:spPr>
          <a:xfrm>
            <a:off x="5391543" y="1892405"/>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1" name="文本框 61"/>
          <p:cNvSpPr txBox="1"/>
          <p:nvPr>
            <p:custDataLst>
              <p:tags r:id="rId8"/>
            </p:custDataLst>
          </p:nvPr>
        </p:nvSpPr>
        <p:spPr>
          <a:xfrm>
            <a:off x="6159500" y="1769745"/>
            <a:ext cx="4991100" cy="8362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ts val="0"/>
              </a:spcBef>
              <a:spcAft>
                <a:spcPts val="800"/>
              </a:spcAft>
              <a:buSzPct val="100000"/>
            </a:pPr>
            <a:r>
              <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14.1  </a:t>
            </a:r>
            <a:r>
              <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搭建邮件服务器前的准备</a:t>
            </a:r>
            <a:endPar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文本框 58"/>
          <p:cNvSpPr txBox="1"/>
          <p:nvPr>
            <p:custDataLst>
              <p:tags r:id="rId9"/>
            </p:custDataLst>
          </p:nvPr>
        </p:nvSpPr>
        <p:spPr>
          <a:xfrm>
            <a:off x="5420119" y="1910727"/>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01</a:t>
            </a:r>
            <a:endParaRPr lang="en-US" altLang="zh-CN" sz="2400" spc="300" dirty="0">
              <a:solidFill>
                <a:schemeClr val="lt1"/>
              </a:solidFill>
              <a:latin typeface="微软雅黑" panose="020B0503020204020204" charset="-122"/>
              <a:ea typeface="微软雅黑" panose="020B0503020204020204" charset="-122"/>
            </a:endParaRPr>
          </a:p>
        </p:txBody>
      </p:sp>
      <p:sp>
        <p:nvSpPr>
          <p:cNvPr id="13" name="椭圆 12"/>
          <p:cNvSpPr/>
          <p:nvPr>
            <p:custDataLst>
              <p:tags r:id="rId10"/>
            </p:custDataLst>
          </p:nvPr>
        </p:nvSpPr>
        <p:spPr>
          <a:xfrm>
            <a:off x="5391543" y="2855084"/>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4" name="文本框 61"/>
          <p:cNvSpPr txBox="1"/>
          <p:nvPr>
            <p:custDataLst>
              <p:tags r:id="rId11"/>
            </p:custDataLst>
          </p:nvPr>
        </p:nvSpPr>
        <p:spPr>
          <a:xfrm>
            <a:off x="6159500" y="2732405"/>
            <a:ext cx="5160010" cy="8362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14.2  </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安装配置</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Postfix</a:t>
            </a:r>
            <a:endPar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5" name="文本框 58"/>
          <p:cNvSpPr txBox="1"/>
          <p:nvPr>
            <p:custDataLst>
              <p:tags r:id="rId12"/>
            </p:custDataLst>
          </p:nvPr>
        </p:nvSpPr>
        <p:spPr>
          <a:xfrm>
            <a:off x="5420119" y="2873405"/>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02</a:t>
            </a:r>
            <a:endParaRPr lang="en-US" altLang="zh-CN" sz="2400" spc="300" dirty="0">
              <a:solidFill>
                <a:schemeClr val="lt1"/>
              </a:solidFill>
              <a:latin typeface="微软雅黑" panose="020B0503020204020204" charset="-122"/>
              <a:ea typeface="微软雅黑" panose="020B0503020204020204" charset="-122"/>
            </a:endParaRPr>
          </a:p>
        </p:txBody>
      </p:sp>
      <p:sp>
        <p:nvSpPr>
          <p:cNvPr id="17" name="椭圆 16"/>
          <p:cNvSpPr/>
          <p:nvPr>
            <p:custDataLst>
              <p:tags r:id="rId13"/>
            </p:custDataLst>
          </p:nvPr>
        </p:nvSpPr>
        <p:spPr>
          <a:xfrm>
            <a:off x="5391543" y="3817763"/>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8" name="文本框 61"/>
          <p:cNvSpPr txBox="1"/>
          <p:nvPr>
            <p:custDataLst>
              <p:tags r:id="rId14"/>
            </p:custDataLst>
          </p:nvPr>
        </p:nvSpPr>
        <p:spPr>
          <a:xfrm>
            <a:off x="6159500" y="3695065"/>
            <a:ext cx="4638040" cy="8362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14.3  </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安装配置</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Dovecot</a:t>
            </a:r>
            <a:endPar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9" name="文本框 58"/>
          <p:cNvSpPr txBox="1"/>
          <p:nvPr>
            <p:custDataLst>
              <p:tags r:id="rId15"/>
            </p:custDataLst>
          </p:nvPr>
        </p:nvSpPr>
        <p:spPr>
          <a:xfrm>
            <a:off x="5420119" y="3836084"/>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03</a:t>
            </a:r>
            <a:endParaRPr lang="en-US" altLang="zh-CN" sz="2400" spc="300" dirty="0">
              <a:solidFill>
                <a:schemeClr val="lt1"/>
              </a:solidFill>
              <a:latin typeface="微软雅黑" panose="020B0503020204020204" charset="-122"/>
              <a:ea typeface="微软雅黑" panose="020B0503020204020204" charset="-122"/>
            </a:endParaRPr>
          </a:p>
        </p:txBody>
      </p:sp>
    </p:spTree>
    <p:custDataLst>
      <p:tags r:id="rId1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14.2.1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了解</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6" name="文本框 5" descr="7b0a202020202262756c6c6574223a20227b5c2263617465676f727949645c223a5c225c222c5c2274656d706c61746549645c223a32303233313639367d220a7d0a"/>
          <p:cNvSpPr txBox="1"/>
          <p:nvPr/>
        </p:nvSpPr>
        <p:spPr>
          <a:xfrm>
            <a:off x="549910" y="1079500"/>
            <a:ext cx="10657840" cy="4246245"/>
          </a:xfrm>
          <a:prstGeom prst="rect">
            <a:avLst/>
          </a:prstGeom>
        </p:spPr>
        <p:txBody>
          <a:bodyPr wrap="square">
            <a:spAutoFit/>
          </a:bodyPr>
          <a:p>
            <a:pPr marL="0" indent="269875" algn="just" defTabSz="266700">
              <a:lnSpc>
                <a:spcPct val="150000"/>
              </a:lnSpc>
              <a:spcBef>
                <a:spcPct val="0"/>
              </a:spcBef>
              <a:spcAft>
                <a:spcPct val="0"/>
              </a:spcAft>
            </a:pP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）投递邮件的过程</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zh-CN" altLang="en-US">
                <a:latin typeface="微软雅黑" panose="020B0503020204020204" charset="-122"/>
                <a:ea typeface="微软雅黑" panose="020B0503020204020204" charset="-122"/>
                <a:cs typeface="微软雅黑" panose="020B0503020204020204" charset="-122"/>
              </a:rPr>
              <a:t>新邮件一旦到达</a:t>
            </a:r>
            <a:r>
              <a:rPr lang="en-US" altLang="zh-CN">
                <a:latin typeface="微软雅黑" panose="020B0503020204020204" charset="-122"/>
                <a:ea typeface="微软雅黑" panose="020B0503020204020204" charset="-122"/>
                <a:cs typeface="微软雅黑" panose="020B0503020204020204" charset="-122"/>
              </a:rPr>
              <a:t>incoming</a:t>
            </a:r>
            <a:r>
              <a:rPr lang="zh-CN" altLang="en-US">
                <a:latin typeface="微软雅黑" panose="020B0503020204020204" charset="-122"/>
                <a:ea typeface="微软雅黑" panose="020B0503020204020204" charset="-122"/>
                <a:cs typeface="微软雅黑" panose="020B0503020204020204" charset="-122"/>
              </a:rPr>
              <a:t>队列，下一步就是开始投递邮件。</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zh-CN" altLang="en-US">
                <a:latin typeface="微软雅黑" panose="020B0503020204020204" charset="-122"/>
                <a:ea typeface="微软雅黑" panose="020B0503020204020204" charset="-122"/>
                <a:cs typeface="微软雅黑" panose="020B0503020204020204" charset="-122"/>
              </a:rPr>
              <a:t>邮件队列管理进程是整个</a:t>
            </a:r>
            <a:r>
              <a:rPr lang="en-US" altLang="zh-CN">
                <a:latin typeface="微软雅黑" panose="020B0503020204020204" charset="-122"/>
                <a:ea typeface="微软雅黑" panose="020B0503020204020204" charset="-122"/>
                <a:cs typeface="微软雅黑" panose="020B0503020204020204" charset="-122"/>
              </a:rPr>
              <a:t>Postfix</a:t>
            </a:r>
            <a:r>
              <a:rPr lang="zh-CN" altLang="en-US">
                <a:latin typeface="微软雅黑" panose="020B0503020204020204" charset="-122"/>
                <a:ea typeface="微软雅黑" panose="020B0503020204020204" charset="-122"/>
                <a:cs typeface="微软雅黑" panose="020B0503020204020204" charset="-122"/>
              </a:rPr>
              <a:t>邮件系统的心脏，它和</a:t>
            </a:r>
            <a:r>
              <a:rPr lang="en-US" altLang="zh-CN">
                <a:latin typeface="微软雅黑" panose="020B0503020204020204" charset="-122"/>
                <a:ea typeface="微软雅黑" panose="020B0503020204020204" charset="-122"/>
                <a:cs typeface="微软雅黑" panose="020B0503020204020204" charset="-122"/>
              </a:rPr>
              <a:t>local</a:t>
            </a: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smtp</a:t>
            </a:r>
            <a:r>
              <a:rPr lang="zh-CN" altLang="en-US">
                <a:latin typeface="微软雅黑" panose="020B0503020204020204" charset="-122"/>
                <a:ea typeface="微软雅黑" panose="020B0503020204020204" charset="-122"/>
                <a:cs typeface="微软雅黑" panose="020B0503020204020204" charset="-122"/>
              </a:rPr>
              <a:t>、</a:t>
            </a:r>
            <a:r>
              <a:rPr lang="en-US" altLang="zh-CN">
                <a:latin typeface="微软雅黑" panose="020B0503020204020204" charset="-122"/>
                <a:ea typeface="微软雅黑" panose="020B0503020204020204" charset="-122"/>
                <a:cs typeface="微软雅黑" panose="020B0503020204020204" charset="-122"/>
              </a:rPr>
              <a:t>pipe</a:t>
            </a:r>
            <a:r>
              <a:rPr lang="zh-CN" altLang="en-US">
                <a:latin typeface="微软雅黑" panose="020B0503020204020204" charset="-122"/>
                <a:ea typeface="微软雅黑" panose="020B0503020204020204" charset="-122"/>
                <a:cs typeface="微软雅黑" panose="020B0503020204020204" charset="-122"/>
              </a:rPr>
              <a:t>等投递代理相联系，将包含有队列文件路径信息、邮件发件人地址、邮件收件人地址的投递请求发送给投递代理。队列管理进程维护着一个</a:t>
            </a:r>
            <a:r>
              <a:rPr lang="en-US" altLang="zh-CN">
                <a:latin typeface="微软雅黑" panose="020B0503020204020204" charset="-122"/>
                <a:ea typeface="微软雅黑" panose="020B0503020204020204" charset="-122"/>
                <a:cs typeface="微软雅黑" panose="020B0503020204020204" charset="-122"/>
              </a:rPr>
              <a:t>deferred</a:t>
            </a:r>
            <a:r>
              <a:rPr lang="zh-CN" altLang="en-US">
                <a:latin typeface="微软雅黑" panose="020B0503020204020204" charset="-122"/>
                <a:ea typeface="微软雅黑" panose="020B0503020204020204" charset="-122"/>
                <a:cs typeface="微软雅黑" panose="020B0503020204020204" charset="-122"/>
              </a:rPr>
              <a:t>队列，那些无法投递的邮件被投递到该队列中。除此之外，队列管理进程还维护着一个</a:t>
            </a:r>
            <a:r>
              <a:rPr lang="en-US" altLang="zh-CN">
                <a:latin typeface="微软雅黑" panose="020B0503020204020204" charset="-122"/>
                <a:ea typeface="微软雅黑" panose="020B0503020204020204" charset="-122"/>
                <a:cs typeface="微软雅黑" panose="020B0503020204020204" charset="-122"/>
              </a:rPr>
              <a:t>active</a:t>
            </a:r>
            <a:r>
              <a:rPr lang="zh-CN" altLang="en-US">
                <a:latin typeface="微软雅黑" panose="020B0503020204020204" charset="-122"/>
                <a:ea typeface="微软雅黑" panose="020B0503020204020204" charset="-122"/>
                <a:cs typeface="微软雅黑" panose="020B0503020204020204" charset="-122"/>
              </a:rPr>
              <a:t>队列，该队列中的邮件数目是有限制的，这是为了防止在负载太大时内存溢出。邮件队列管理程序还负责将收件人地址在</a:t>
            </a:r>
            <a:r>
              <a:rPr lang="en-US" altLang="zh-CN">
                <a:latin typeface="微软雅黑" panose="020B0503020204020204" charset="-122"/>
                <a:ea typeface="微软雅黑" panose="020B0503020204020204" charset="-122"/>
                <a:cs typeface="微软雅黑" panose="020B0503020204020204" charset="-122"/>
              </a:rPr>
              <a:t>relocated</a:t>
            </a:r>
            <a:r>
              <a:rPr lang="zh-CN" altLang="en-US">
                <a:latin typeface="微软雅黑" panose="020B0503020204020204" charset="-122"/>
                <a:ea typeface="微软雅黑" panose="020B0503020204020204" charset="-122"/>
                <a:cs typeface="微软雅黑" panose="020B0503020204020204" charset="-122"/>
              </a:rPr>
              <a:t>表中列出的邮件返回给发件人，该表包含无效的收件人地址。</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zh-CN" altLang="en-US">
                <a:latin typeface="微软雅黑" panose="020B0503020204020204" charset="-122"/>
                <a:ea typeface="微软雅黑" panose="020B0503020204020204" charset="-122"/>
                <a:cs typeface="微软雅黑" panose="020B0503020204020204" charset="-122"/>
              </a:rPr>
              <a:t>如果邮件队列管理进程请求，</a:t>
            </a:r>
            <a:r>
              <a:rPr lang="en-US" altLang="zh-CN">
                <a:latin typeface="微软雅黑" panose="020B0503020204020204" charset="-122"/>
                <a:ea typeface="微软雅黑" panose="020B0503020204020204" charset="-122"/>
                <a:cs typeface="微软雅黑" panose="020B0503020204020204" charset="-122"/>
              </a:rPr>
              <a:t>rewrite</a:t>
            </a:r>
            <a:r>
              <a:rPr lang="zh-CN" altLang="en-US">
                <a:latin typeface="微软雅黑" panose="020B0503020204020204" charset="-122"/>
                <a:ea typeface="微软雅黑" panose="020B0503020204020204" charset="-122"/>
                <a:cs typeface="微软雅黑" panose="020B0503020204020204" charset="-122"/>
              </a:rPr>
              <a:t>后台程序对收件人地址进行解析。但是默认地，</a:t>
            </a:r>
            <a:r>
              <a:rPr lang="en-US" altLang="zh-CN">
                <a:latin typeface="微软雅黑" panose="020B0503020204020204" charset="-122"/>
                <a:ea typeface="微软雅黑" panose="020B0503020204020204" charset="-122"/>
                <a:cs typeface="微软雅黑" panose="020B0503020204020204" charset="-122"/>
              </a:rPr>
              <a:t>rewrite</a:t>
            </a:r>
            <a:r>
              <a:rPr lang="zh-CN" altLang="en-US">
                <a:latin typeface="微软雅黑" panose="020B0503020204020204" charset="-122"/>
                <a:ea typeface="微软雅黑" panose="020B0503020204020204" charset="-122"/>
                <a:cs typeface="微软雅黑" panose="020B0503020204020204" charset="-122"/>
              </a:rPr>
              <a:t>只对邮件收件人是本地的还是远程的进行区别。</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zh-CN" altLang="en-US">
                <a:latin typeface="微软雅黑" panose="020B0503020204020204" charset="-122"/>
                <a:ea typeface="微软雅黑" panose="020B0503020204020204" charset="-122"/>
                <a:cs typeface="微软雅黑" panose="020B0503020204020204" charset="-122"/>
              </a:rPr>
              <a:t>如果邮件对管理进程请求，</a:t>
            </a:r>
            <a:r>
              <a:rPr lang="en-US" altLang="zh-CN">
                <a:latin typeface="微软雅黑" panose="020B0503020204020204" charset="-122"/>
                <a:ea typeface="微软雅黑" panose="020B0503020204020204" charset="-122"/>
                <a:cs typeface="微软雅黑" panose="020B0503020204020204" charset="-122"/>
              </a:rPr>
              <a:t>bounce</a:t>
            </a:r>
            <a:r>
              <a:rPr lang="zh-CN" altLang="en-US">
                <a:latin typeface="微软雅黑" panose="020B0503020204020204" charset="-122"/>
                <a:ea typeface="微软雅黑" panose="020B0503020204020204" charset="-122"/>
                <a:cs typeface="微软雅黑" panose="020B0503020204020204" charset="-122"/>
              </a:rPr>
              <a:t>后台程序可以生成一个邮件不可投递的报告。</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14.2.1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了解</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6" name="文本框 5" descr="7b0a202020202262756c6c6574223a20227b5c2263617465676f727949645c223a5c225c222c5c2274656d706c61746549645c223a32303233313639367d220a7d0a"/>
          <p:cNvSpPr txBox="1"/>
          <p:nvPr/>
        </p:nvSpPr>
        <p:spPr>
          <a:xfrm>
            <a:off x="457200" y="1786255"/>
            <a:ext cx="11118850" cy="3969385"/>
          </a:xfrm>
          <a:prstGeom prst="rect">
            <a:avLst/>
          </a:prstGeom>
        </p:spPr>
        <p:txBody>
          <a:bodyPr wrap="square">
            <a:spAutoFit/>
          </a:bodyPr>
          <a:p>
            <a:pPr marL="0" indent="269875" algn="just" defTabSz="266700">
              <a:lnSpc>
                <a:spcPct val="20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本地投递代理</a:t>
            </a:r>
            <a:r>
              <a:rPr lang="en-US" altLang="zh-CN">
                <a:latin typeface="微软雅黑" panose="020B0503020204020204" charset="-122"/>
                <a:ea typeface="微软雅黑" panose="020B0503020204020204" charset="-122"/>
                <a:cs typeface="微软雅黑" panose="020B0503020204020204" charset="-122"/>
              </a:rPr>
              <a:t>local</a:t>
            </a:r>
            <a:r>
              <a:rPr lang="zh-CN" altLang="en-US">
                <a:latin typeface="微软雅黑" panose="020B0503020204020204" charset="-122"/>
                <a:ea typeface="微软雅黑" panose="020B0503020204020204" charset="-122"/>
                <a:cs typeface="微软雅黑" panose="020B0503020204020204" charset="-122"/>
              </a:rPr>
              <a:t>进程可以理解类似</a:t>
            </a:r>
            <a:r>
              <a:rPr lang="en-US" altLang="zh-CN">
                <a:latin typeface="微软雅黑" panose="020B0503020204020204" charset="-122"/>
                <a:ea typeface="微软雅黑" panose="020B0503020204020204" charset="-122"/>
                <a:cs typeface="微软雅黑" panose="020B0503020204020204" charset="-122"/>
              </a:rPr>
              <a:t>UNIX</a:t>
            </a:r>
            <a:r>
              <a:rPr lang="zh-CN" altLang="en-US">
                <a:latin typeface="微软雅黑" panose="020B0503020204020204" charset="-122"/>
                <a:ea typeface="微软雅黑" panose="020B0503020204020204" charset="-122"/>
                <a:cs typeface="微软雅黑" panose="020B0503020204020204" charset="-122"/>
              </a:rPr>
              <a:t>风格的邮箱、</a:t>
            </a:r>
            <a:r>
              <a:rPr lang="en-US" altLang="zh-CN">
                <a:latin typeface="微软雅黑" panose="020B0503020204020204" charset="-122"/>
                <a:ea typeface="微软雅黑" panose="020B0503020204020204" charset="-122"/>
                <a:cs typeface="微软雅黑" panose="020B0503020204020204" charset="-122"/>
              </a:rPr>
              <a:t>Sendmail</a:t>
            </a:r>
            <a:r>
              <a:rPr lang="zh-CN" altLang="en-US">
                <a:latin typeface="微软雅黑" panose="020B0503020204020204" charset="-122"/>
                <a:ea typeface="微软雅黑" panose="020B0503020204020204" charset="-122"/>
                <a:cs typeface="微软雅黑" panose="020B0503020204020204" charset="-122"/>
              </a:rPr>
              <a:t>风格的系统别名数据库和</a:t>
            </a:r>
            <a:r>
              <a:rPr lang="en-US" altLang="zh-CN">
                <a:latin typeface="微软雅黑" panose="020B0503020204020204" charset="-122"/>
                <a:ea typeface="微软雅黑" panose="020B0503020204020204" charset="-122"/>
                <a:cs typeface="微软雅黑" panose="020B0503020204020204" charset="-122"/>
              </a:rPr>
              <a:t>Sendmail</a:t>
            </a:r>
            <a:r>
              <a:rPr lang="zh-CN" altLang="en-US">
                <a:latin typeface="微软雅黑" panose="020B0503020204020204" charset="-122"/>
                <a:ea typeface="微软雅黑" panose="020B0503020204020204" charset="-122"/>
                <a:cs typeface="微软雅黑" panose="020B0503020204020204" charset="-122"/>
              </a:rPr>
              <a:t>风格的</a:t>
            </a:r>
            <a:r>
              <a:rPr lang="en-US" altLang="zh-CN">
                <a:latin typeface="微软雅黑" panose="020B0503020204020204" charset="-122"/>
                <a:ea typeface="微软雅黑" panose="020B0503020204020204" charset="-122"/>
                <a:cs typeface="微软雅黑" panose="020B0503020204020204" charset="-122"/>
              </a:rPr>
              <a:t>.forward</a:t>
            </a:r>
            <a:r>
              <a:rPr lang="zh-CN" altLang="en-US">
                <a:latin typeface="微软雅黑" panose="020B0503020204020204" charset="-122"/>
                <a:ea typeface="微软雅黑" panose="020B0503020204020204" charset="-122"/>
                <a:cs typeface="微软雅黑" panose="020B0503020204020204" charset="-122"/>
              </a:rPr>
              <a:t>文件。可以同时运行多个</a:t>
            </a:r>
            <a:r>
              <a:rPr lang="en-US" altLang="zh-CN">
                <a:latin typeface="微软雅黑" panose="020B0503020204020204" charset="-122"/>
                <a:ea typeface="微软雅黑" panose="020B0503020204020204" charset="-122"/>
                <a:cs typeface="微软雅黑" panose="020B0503020204020204" charset="-122"/>
              </a:rPr>
              <a:t>local</a:t>
            </a:r>
            <a:r>
              <a:rPr lang="zh-CN" altLang="en-US">
                <a:latin typeface="微软雅黑" panose="020B0503020204020204" charset="-122"/>
                <a:ea typeface="微软雅黑" panose="020B0503020204020204" charset="-122"/>
                <a:cs typeface="微软雅黑" panose="020B0503020204020204" charset="-122"/>
              </a:rPr>
              <a:t>进程，但是对同一个用户的并发投递进程数目是有限制的。可以配置</a:t>
            </a:r>
            <a:r>
              <a:rPr lang="en-US" altLang="zh-CN">
                <a:latin typeface="微软雅黑" panose="020B0503020204020204" charset="-122"/>
                <a:ea typeface="微软雅黑" panose="020B0503020204020204" charset="-122"/>
                <a:cs typeface="微软雅黑" panose="020B0503020204020204" charset="-122"/>
              </a:rPr>
              <a:t>local</a:t>
            </a:r>
            <a:r>
              <a:rPr lang="zh-CN" altLang="en-US">
                <a:latin typeface="微软雅黑" panose="020B0503020204020204" charset="-122"/>
                <a:ea typeface="微软雅黑" panose="020B0503020204020204" charset="-122"/>
                <a:cs typeface="微软雅黑" panose="020B0503020204020204" charset="-122"/>
              </a:rPr>
              <a:t>将邮件投递到用户的宿主目录，也可以配置</a:t>
            </a:r>
            <a:r>
              <a:rPr lang="en-US" altLang="zh-CN">
                <a:latin typeface="微软雅黑" panose="020B0503020204020204" charset="-122"/>
                <a:ea typeface="微软雅黑" panose="020B0503020204020204" charset="-122"/>
                <a:cs typeface="微软雅黑" panose="020B0503020204020204" charset="-122"/>
              </a:rPr>
              <a:t>local</a:t>
            </a:r>
            <a:r>
              <a:rPr lang="zh-CN" altLang="en-US">
                <a:latin typeface="微软雅黑" panose="020B0503020204020204" charset="-122"/>
                <a:ea typeface="微软雅黑" panose="020B0503020204020204" charset="-122"/>
                <a:cs typeface="微软雅黑" panose="020B0503020204020204" charset="-122"/>
              </a:rPr>
              <a:t>将邮件发送给一个外部命令，如流行的本地投递代理</a:t>
            </a:r>
            <a:r>
              <a:rPr lang="en-US" altLang="zh-CN">
                <a:latin typeface="微软雅黑" panose="020B0503020204020204" charset="-122"/>
                <a:ea typeface="微软雅黑" panose="020B0503020204020204" charset="-122"/>
                <a:cs typeface="微软雅黑" panose="020B0503020204020204" charset="-122"/>
              </a:rPr>
              <a:t>procmail</a:t>
            </a:r>
            <a:r>
              <a:rPr lang="zh-CN" altLang="en-US">
                <a:latin typeface="微软雅黑" panose="020B0503020204020204" charset="-122"/>
                <a:ea typeface="微软雅黑" panose="020B0503020204020204" charset="-122"/>
                <a:cs typeface="微软雅黑" panose="020B0503020204020204" charset="-122"/>
              </a:rPr>
              <a:t>。在流行的</a:t>
            </a:r>
            <a:r>
              <a:rPr lang="en-US" altLang="zh-CN">
                <a:latin typeface="微软雅黑" panose="020B0503020204020204" charset="-122"/>
                <a:ea typeface="微软雅黑" panose="020B0503020204020204" charset="-122"/>
                <a:cs typeface="微软雅黑" panose="020B0503020204020204" charset="-122"/>
              </a:rPr>
              <a:t>Linux</a:t>
            </a:r>
            <a:r>
              <a:rPr lang="zh-CN" altLang="en-US">
                <a:latin typeface="微软雅黑" panose="020B0503020204020204" charset="-122"/>
                <a:ea typeface="微软雅黑" panose="020B0503020204020204" charset="-122"/>
                <a:cs typeface="微软雅黑" panose="020B0503020204020204" charset="-122"/>
              </a:rPr>
              <a:t>发行版本</a:t>
            </a:r>
            <a:r>
              <a:rPr lang="en-US" altLang="zh-CN">
                <a:latin typeface="微软雅黑" panose="020B0503020204020204" charset="-122"/>
                <a:ea typeface="微软雅黑" panose="020B0503020204020204" charset="-122"/>
                <a:cs typeface="微软雅黑" panose="020B0503020204020204" charset="-122"/>
              </a:rPr>
              <a:t>RedHat</a:t>
            </a:r>
            <a:r>
              <a:rPr lang="zh-CN" altLang="en-US">
                <a:latin typeface="微软雅黑" panose="020B0503020204020204" charset="-122"/>
                <a:ea typeface="微软雅黑" panose="020B0503020204020204" charset="-122"/>
                <a:cs typeface="微软雅黑" panose="020B0503020204020204" charset="-122"/>
              </a:rPr>
              <a:t>中就使用</a:t>
            </a:r>
            <a:r>
              <a:rPr lang="en-US" altLang="zh-CN">
                <a:latin typeface="微软雅黑" panose="020B0503020204020204" charset="-122"/>
                <a:ea typeface="微软雅黑" panose="020B0503020204020204" charset="-122"/>
                <a:cs typeface="微软雅黑" panose="020B0503020204020204" charset="-122"/>
              </a:rPr>
              <a:t>procmail</a:t>
            </a:r>
            <a:r>
              <a:rPr lang="zh-CN" altLang="en-US">
                <a:latin typeface="微软雅黑" panose="020B0503020204020204" charset="-122"/>
                <a:ea typeface="微软雅黑" panose="020B0503020204020204" charset="-122"/>
                <a:cs typeface="微软雅黑" panose="020B0503020204020204" charset="-122"/>
              </a:rPr>
              <a:t>作为最终的本地投递代理。</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20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远程投递代理</a:t>
            </a:r>
            <a:r>
              <a:rPr lang="en-US" altLang="zh-CN">
                <a:latin typeface="微软雅黑" panose="020B0503020204020204" charset="-122"/>
                <a:ea typeface="微软雅黑" panose="020B0503020204020204" charset="-122"/>
                <a:cs typeface="微软雅黑" panose="020B0503020204020204" charset="-122"/>
              </a:rPr>
              <a:t>SMTP</a:t>
            </a:r>
            <a:r>
              <a:rPr lang="zh-CN" altLang="en-US">
                <a:latin typeface="微软雅黑" panose="020B0503020204020204" charset="-122"/>
                <a:ea typeface="微软雅黑" panose="020B0503020204020204" charset="-122"/>
                <a:cs typeface="微软雅黑" panose="020B0503020204020204" charset="-122"/>
              </a:rPr>
              <a:t>进程根据收件人地址查询一个</a:t>
            </a:r>
            <a:r>
              <a:rPr lang="en-US" altLang="zh-CN">
                <a:latin typeface="微软雅黑" panose="020B0503020204020204" charset="-122"/>
                <a:ea typeface="微软雅黑" panose="020B0503020204020204" charset="-122"/>
                <a:cs typeface="微软雅黑" panose="020B0503020204020204" charset="-122"/>
              </a:rPr>
              <a:t>SMTP</a:t>
            </a:r>
            <a:r>
              <a:rPr lang="zh-CN" altLang="en-US">
                <a:latin typeface="微软雅黑" panose="020B0503020204020204" charset="-122"/>
                <a:ea typeface="微软雅黑" panose="020B0503020204020204" charset="-122"/>
                <a:cs typeface="微软雅黑" panose="020B0503020204020204" charset="-122"/>
              </a:rPr>
              <a:t>服务器列表，按照顺序连接每一个</a:t>
            </a:r>
            <a:r>
              <a:rPr lang="en-US" altLang="zh-CN">
                <a:latin typeface="微软雅黑" panose="020B0503020204020204" charset="-122"/>
                <a:ea typeface="微软雅黑" panose="020B0503020204020204" charset="-122"/>
                <a:cs typeface="微软雅黑" panose="020B0503020204020204" charset="-122"/>
              </a:rPr>
              <a:t>SMTP</a:t>
            </a:r>
            <a:r>
              <a:rPr lang="zh-CN" altLang="en-US">
                <a:latin typeface="微软雅黑" panose="020B0503020204020204" charset="-122"/>
                <a:ea typeface="微软雅黑" panose="020B0503020204020204" charset="-122"/>
                <a:cs typeface="微软雅黑" panose="020B0503020204020204" charset="-122"/>
              </a:rPr>
              <a:t>服务器，根据性能对该表进行排序。在系统负载太大时，可以有数个并发的</a:t>
            </a:r>
            <a:r>
              <a:rPr lang="en-US" altLang="zh-CN">
                <a:latin typeface="微软雅黑" panose="020B0503020204020204" charset="-122"/>
                <a:ea typeface="微软雅黑" panose="020B0503020204020204" charset="-122"/>
                <a:cs typeface="微软雅黑" panose="020B0503020204020204" charset="-122"/>
              </a:rPr>
              <a:t>SMTP</a:t>
            </a:r>
            <a:r>
              <a:rPr lang="zh-CN" altLang="en-US">
                <a:latin typeface="微软雅黑" panose="020B0503020204020204" charset="-122"/>
                <a:ea typeface="微软雅黑" panose="020B0503020204020204" charset="-122"/>
                <a:cs typeface="微软雅黑" panose="020B0503020204020204" charset="-122"/>
              </a:rPr>
              <a:t>进程同时运行。</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20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pipe</a:t>
            </a:r>
            <a:r>
              <a:rPr lang="zh-CN" altLang="en-US">
                <a:latin typeface="微软雅黑" panose="020B0503020204020204" charset="-122"/>
                <a:ea typeface="微软雅黑" panose="020B0503020204020204" charset="-122"/>
                <a:cs typeface="微软雅黑" panose="020B0503020204020204" charset="-122"/>
              </a:rPr>
              <a:t>是用于</a:t>
            </a:r>
            <a:r>
              <a:rPr lang="en-US" altLang="zh-CN">
                <a:latin typeface="微软雅黑" panose="020B0503020204020204" charset="-122"/>
                <a:ea typeface="微软雅黑" panose="020B0503020204020204" charset="-122"/>
                <a:cs typeface="微软雅黑" panose="020B0503020204020204" charset="-122"/>
              </a:rPr>
              <a:t>UUCP</a:t>
            </a:r>
            <a:r>
              <a:rPr lang="zh-CN" altLang="en-US">
                <a:latin typeface="微软雅黑" panose="020B0503020204020204" charset="-122"/>
                <a:ea typeface="微软雅黑" panose="020B0503020204020204" charset="-122"/>
                <a:cs typeface="微软雅黑" panose="020B0503020204020204" charset="-122"/>
              </a:rPr>
              <a:t>协议的投递代理。</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14.2.2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安装</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2" name="矩形 1"/>
          <p:cNvSpPr/>
          <p:nvPr>
            <p:custDataLst>
              <p:tags r:id="rId6"/>
            </p:custDataLst>
          </p:nvPr>
        </p:nvSpPr>
        <p:spPr>
          <a:xfrm>
            <a:off x="1626235" y="2337435"/>
            <a:ext cx="8916035" cy="3937635"/>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2" name="直接连接符 11"/>
          <p:cNvCxnSpPr/>
          <p:nvPr>
            <p:custDataLst>
              <p:tags r:id="rId7"/>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1892883" y="1977452"/>
            <a:ext cx="8382634" cy="381698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在安装</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Postfix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前，建议先正确配置主机名</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，因为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Postfix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的邮件路由和认证可能依赖主机名设置。例如，</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126</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服务器域名为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126</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com</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126</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用户的邮箱也要以</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126</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com</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结尾。</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在这里，我们将主机名称修改为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example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，则服务器域名也为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example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，用户的发信域名也为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example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。假设用户名为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userone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，其邮箱名称就为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userone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example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148715" y="1303020"/>
            <a:ext cx="6096000" cy="460375"/>
          </a:xfrm>
          <a:prstGeom prst="rect">
            <a:avLst/>
          </a:prstGeom>
          <a:noFill/>
        </p:spPr>
        <p:txBody>
          <a:bodyPr wrap="square" rtlCol="0" anchor="t">
            <a:spAutoFit/>
          </a:bodyPr>
          <a:p>
            <a:pPr algn="l" fontAlgn="auto">
              <a:lnSpc>
                <a:spcPct val="120000"/>
              </a:lnSpc>
              <a:spcAft>
                <a:spcPts val="800"/>
              </a:spcAft>
            </a:pPr>
            <a:r>
              <a:rPr lang="zh-CN" altLang="en-US" sz="2000" b="1"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更改主机名</a:t>
            </a:r>
            <a:r>
              <a:rPr altLang="zh-CN" sz="2000" b="1"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zh-CN" altLang="zh-CN" sz="2000" b="1"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10"/>
    </p:custData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207385" y="5601970"/>
            <a:ext cx="5499735" cy="41529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1302385" y="3528060"/>
            <a:ext cx="9893935" cy="162877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矩形 1"/>
          <p:cNvSpPr/>
          <p:nvPr/>
        </p:nvSpPr>
        <p:spPr>
          <a:xfrm>
            <a:off x="1532890" y="1930400"/>
            <a:ext cx="7865745" cy="113665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14.2.2</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安装</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6" name="文本框 5"/>
          <p:cNvSpPr txBox="1"/>
          <p:nvPr/>
        </p:nvSpPr>
        <p:spPr>
          <a:xfrm>
            <a:off x="457200" y="1383665"/>
            <a:ext cx="10657840" cy="4661535"/>
          </a:xfrm>
          <a:prstGeom prst="rect">
            <a:avLst/>
          </a:prstGeom>
        </p:spPr>
        <p:txBody>
          <a:bodyPr wrap="square">
            <a:spAutoFit/>
          </a:bodyPr>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修改主机名，命令如下：</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[root@localhost ~]#  hostnamectl set-hostname example.cn</a:t>
            </a:r>
            <a:endParaRPr lang="en-US" altLang="zh-CN">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[root@localhost ~]# hostname </a:t>
            </a:r>
            <a:endParaRPr lang="en-US" altLang="zh-CN">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example.cn</a:t>
            </a:r>
            <a:endParaRPr lang="en-US" altLang="zh-CN">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在</a:t>
            </a:r>
            <a:r>
              <a:rPr lang="en-US" altLang="zh-CN">
                <a:latin typeface="微软雅黑" panose="020B0503020204020204" charset="-122"/>
                <a:ea typeface="微软雅黑" panose="020B0503020204020204" charset="-122"/>
                <a:cs typeface="微软雅黑" panose="020B0503020204020204" charset="-122"/>
              </a:rPr>
              <a:t>/etc/hosts</a:t>
            </a:r>
            <a:r>
              <a:rPr lang="zh-CN" altLang="en-US">
                <a:latin typeface="微软雅黑" panose="020B0503020204020204" charset="-122"/>
                <a:ea typeface="微软雅黑" panose="020B0503020204020204" charset="-122"/>
                <a:cs typeface="微软雅黑" panose="020B0503020204020204" charset="-122"/>
              </a:rPr>
              <a:t>文件中添加系统主机名和</a:t>
            </a:r>
            <a:r>
              <a:rPr lang="en-US" altLang="zh-CN">
                <a:latin typeface="微软雅黑" panose="020B0503020204020204" charset="-122"/>
                <a:ea typeface="微软雅黑" panose="020B0503020204020204" charset="-122"/>
                <a:cs typeface="微软雅黑" panose="020B0503020204020204" charset="-122"/>
              </a:rPr>
              <a:t>IP</a:t>
            </a:r>
            <a:r>
              <a:rPr lang="zh-CN" altLang="en-US">
                <a:latin typeface="微软雅黑" panose="020B0503020204020204" charset="-122"/>
                <a:ea typeface="微软雅黑" panose="020B0503020204020204" charset="-122"/>
                <a:cs typeface="微软雅黑" panose="020B0503020204020204" charset="-122"/>
              </a:rPr>
              <a:t>对应关系，具体内容如下：</a:t>
            </a:r>
            <a:endParaRPr lang="zh-CN" altLang="en-US">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[root@localhost ~]# vim /etc/hosts</a:t>
            </a:r>
            <a:endParaRPr lang="en-US" altLang="zh-CN">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127.0.0.1   localhost localhost.localdomain localhost4 localhost4.localdomain4</a:t>
            </a:r>
            <a:endParaRPr lang="en-US" altLang="zh-CN">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::1         localhost localhost.localdomain localhost6 localhost6.localdomain6</a:t>
            </a:r>
            <a:endParaRPr lang="en-US" altLang="zh-CN">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192.168.95.130 example.cn</a:t>
            </a:r>
            <a:endParaRPr lang="en-US" altLang="zh-CN">
              <a:latin typeface="微软雅黑" panose="020B0503020204020204" charset="-122"/>
              <a:ea typeface="微软雅黑" panose="020B0503020204020204" charset="-122"/>
              <a:cs typeface="微软雅黑" panose="020B0503020204020204" charset="-122"/>
            </a:endParaRPr>
          </a:p>
          <a:p>
            <a:pPr marL="0" indent="269875" algn="just"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输入如下命令，进行安装。</a:t>
            </a:r>
            <a:endParaRPr lang="zh-CN" altLang="en-US">
              <a:latin typeface="微软雅黑" panose="020B0503020204020204" charset="-122"/>
              <a:ea typeface="微软雅黑" panose="020B0503020204020204" charset="-122"/>
              <a:cs typeface="微软雅黑" panose="020B0503020204020204" charset="-122"/>
            </a:endParaRPr>
          </a:p>
          <a:p>
            <a:pPr marL="0" indent="269875" algn="ctr" defTabSz="266700">
              <a:lnSpc>
                <a:spcPct val="150000"/>
              </a:lnSpc>
              <a:spcBef>
                <a:spcPct val="0"/>
              </a:spcBef>
              <a:spcAft>
                <a:spcPct val="0"/>
              </a:spcAft>
            </a:pPr>
            <a:r>
              <a:rPr lang="en-US" altLang="zh-CN">
                <a:latin typeface="微软雅黑" panose="020B0503020204020204" charset="-122"/>
                <a:ea typeface="微软雅黑" panose="020B0503020204020204" charset="-122"/>
                <a:cs typeface="微软雅黑" panose="020B0503020204020204" charset="-122"/>
              </a:rPr>
              <a:t>[root@</a:t>
            </a:r>
            <a:r>
              <a:rPr lang="en-US" altLang="zh-CN">
                <a:latin typeface="微软雅黑" panose="020B0503020204020204" charset="-122"/>
                <a:ea typeface="微软雅黑" panose="020B0503020204020204" charset="-122"/>
                <a:cs typeface="微软雅黑" panose="020B0503020204020204" charset="-122"/>
              </a:rPr>
              <a:t>example ~]# dnf -y installl postfix</a:t>
            </a:r>
            <a:endParaRPr lang="en-US" altLang="zh-CN">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14.2.2 </a:t>
            </a:r>
            <a:r>
              <a:rPr lang="zh-CN" altLang="en-US" sz="3200" dirty="0" err="1">
                <a:solidFill>
                  <a:schemeClr val="dk1"/>
                </a:solidFill>
                <a:latin typeface="汉仪旗黑-85S" panose="00020600040101010101" charset="-128"/>
                <a:ea typeface="汉仪旗黑-85S" panose="00020600040101010101" charset="-128"/>
                <a:sym typeface="微软雅黑" panose="020B0503020204020204" charset="-122"/>
              </a:rPr>
              <a:t>安装</a:t>
            </a:r>
            <a:r>
              <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2" name="文本框 1"/>
          <p:cNvSpPr txBox="1"/>
          <p:nvPr/>
        </p:nvSpPr>
        <p:spPr>
          <a:xfrm>
            <a:off x="736600" y="1200309"/>
            <a:ext cx="5080000" cy="398780"/>
          </a:xfrm>
          <a:prstGeom prst="rect">
            <a:avLst/>
          </a:prstGeom>
        </p:spPr>
        <p:txBody>
          <a:bodyPr>
            <a:spAutoFit/>
          </a:bodyPr>
          <a:p>
            <a:pPr marL="0" indent="269875" algn="just" defTabSz="266700">
              <a:spcBef>
                <a:spcPct val="0"/>
              </a:spcBef>
              <a:spcAft>
                <a:spcPct val="0"/>
              </a:spcAft>
            </a:pPr>
            <a:r>
              <a:rPr lang="zh-CN" altLang="en-US" sz="2000">
                <a:latin typeface="微软雅黑" panose="020B0503020204020204" charset="-122"/>
                <a:ea typeface="微软雅黑" panose="020B0503020204020204" charset="-122"/>
              </a:rPr>
              <a:t>安装完成界面</a:t>
            </a:r>
            <a:endParaRPr lang="zh-CN" altLang="en-US" sz="2000">
              <a:latin typeface="微软雅黑" panose="020B0503020204020204" charset="-122"/>
              <a:ea typeface="微软雅黑" panose="020B0503020204020204" charset="-122"/>
            </a:endParaRPr>
          </a:p>
        </p:txBody>
      </p:sp>
      <p:pic>
        <p:nvPicPr>
          <p:cNvPr id="4" name="图片 3"/>
          <p:cNvPicPr/>
          <p:nvPr/>
        </p:nvPicPr>
        <p:blipFill>
          <a:blip r:embed="rId6"/>
          <a:stretch>
            <a:fillRect/>
          </a:stretch>
        </p:blipFill>
        <p:spPr>
          <a:xfrm>
            <a:off x="2713990" y="1871980"/>
            <a:ext cx="7223760" cy="4392295"/>
          </a:xfrm>
          <a:prstGeom prst="rect">
            <a:avLst/>
          </a:prstGeom>
        </p:spPr>
      </p:pic>
    </p:spTree>
    <p:custDataLst>
      <p:tags r:id="rId7"/>
    </p:custData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2"/>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14.2.3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启动</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2" name="Title 6"/>
          <p:cNvSpPr txBox="1"/>
          <p:nvPr>
            <p:custDataLst>
              <p:tags r:id="rId3"/>
            </p:custDataLst>
          </p:nvPr>
        </p:nvSpPr>
        <p:spPr>
          <a:xfrm>
            <a:off x="726440" y="990600"/>
            <a:ext cx="10285730" cy="185293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使用</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systemctl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启动服务，立即启动</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Postfix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服务，使其开始处理邮件。</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[root@example ~]# systemctl start postfix</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验证服务状态。</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[root@example ~]#  systemctl status postfix</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运行后，显示</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“Active: active (running) ”</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，表示服务在运行状态。</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cxnSp>
        <p:nvCxnSpPr>
          <p:cNvPr id="10" name="直接连接符 9"/>
          <p:cNvCxnSpPr/>
          <p:nvPr>
            <p:custDataLst>
              <p:tags r:id="rId4"/>
            </p:custDataLst>
          </p:nvPr>
        </p:nvCxnSpPr>
        <p:spPr>
          <a:xfrm>
            <a:off x="11237517" y="1219200"/>
            <a:ext cx="362036"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a:off x="11237517" y="1306692"/>
            <a:ext cx="289629"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6"/>
            </p:custDataLst>
          </p:nvPr>
        </p:nvCxnSpPr>
        <p:spPr>
          <a:xfrm>
            <a:off x="11237517" y="1394184"/>
            <a:ext cx="217222"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pic>
        <p:nvPicPr>
          <p:cNvPr id="265" name="图片 13"/>
          <p:cNvPicPr>
            <a:picLocks noChangeAspect="1"/>
          </p:cNvPicPr>
          <p:nvPr/>
        </p:nvPicPr>
        <p:blipFill>
          <a:blip r:embed="rId7"/>
          <a:stretch>
            <a:fillRect/>
          </a:stretch>
        </p:blipFill>
        <p:spPr>
          <a:xfrm>
            <a:off x="3170555" y="2859405"/>
            <a:ext cx="5731510" cy="3653790"/>
          </a:xfrm>
          <a:prstGeom prst="rect">
            <a:avLst/>
          </a:prstGeom>
          <a:noFill/>
          <a:ln>
            <a:noFill/>
          </a:ln>
        </p:spPr>
      </p:pic>
    </p:spTree>
    <p:custDataLst>
      <p:tags r:id="rId8"/>
    </p:custData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39060" y="3743325"/>
            <a:ext cx="7158990" cy="113665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矩形 3"/>
          <p:cNvSpPr/>
          <p:nvPr/>
        </p:nvSpPr>
        <p:spPr>
          <a:xfrm>
            <a:off x="2807970" y="2237740"/>
            <a:ext cx="6436995" cy="39941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3" name="直接连接符 2"/>
          <p:cNvCxnSpPr/>
          <p:nvPr>
            <p:custDataLst>
              <p:tags r:id="rId1"/>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2"/>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14.2.3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启动</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2" name="Title 6"/>
          <p:cNvSpPr txBox="1"/>
          <p:nvPr>
            <p:custDataLst>
              <p:tags r:id="rId3"/>
            </p:custDataLst>
          </p:nvPr>
        </p:nvSpPr>
        <p:spPr>
          <a:xfrm>
            <a:off x="726440" y="1219200"/>
            <a:ext cx="10285730" cy="37941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加入开机启动项，语句如下：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[root@example ~]# systemctl enable postfix</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为了避免防火墙与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SELinux</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服务阻止</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程序的启动，可以关闭防火墙与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SELinux</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[root@example ~]# systemctl stop firewalld</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[root@example ~]# setenforce 0</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cxnSp>
        <p:nvCxnSpPr>
          <p:cNvPr id="10" name="直接连接符 9"/>
          <p:cNvCxnSpPr/>
          <p:nvPr>
            <p:custDataLst>
              <p:tags r:id="rId4"/>
            </p:custDataLst>
          </p:nvPr>
        </p:nvCxnSpPr>
        <p:spPr>
          <a:xfrm>
            <a:off x="11237517" y="1219200"/>
            <a:ext cx="362036"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a:off x="11237517" y="1306692"/>
            <a:ext cx="289629"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6"/>
            </p:custDataLst>
          </p:nvPr>
        </p:nvCxnSpPr>
        <p:spPr>
          <a:xfrm>
            <a:off x="11237517" y="1394184"/>
            <a:ext cx="217222"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custDataLst>
              <p:tags r:id="rId7"/>
            </p:custDataLst>
          </p:nvPr>
        </p:nvGrpSpPr>
        <p:grpSpPr>
          <a:xfrm>
            <a:off x="4001597" y="6045200"/>
            <a:ext cx="8190403" cy="812800"/>
            <a:chOff x="4001597" y="5613400"/>
            <a:chExt cx="8190403" cy="1244600"/>
          </a:xfrm>
        </p:grpSpPr>
        <p:sp>
          <p:nvSpPr>
            <p:cNvPr id="5" name="任意多边形: 形状 8"/>
            <p:cNvSpPr/>
            <p:nvPr>
              <p:custDataLst>
                <p:tags r:id="rId8"/>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9"/>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10"/>
    </p:custData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2"/>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14.2.4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2" name="Title 6"/>
          <p:cNvSpPr txBox="1"/>
          <p:nvPr>
            <p:custDataLst>
              <p:tags r:id="rId3"/>
            </p:custDataLst>
          </p:nvPr>
        </p:nvSpPr>
        <p:spPr>
          <a:xfrm>
            <a:off x="457200" y="2148840"/>
            <a:ext cx="2978785" cy="33242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/etc/postfix/main.cf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Postfix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邮件服务器的核心配置文件，定义了邮件传输、安全策略、网络行为等关键参数。</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/etc/postfix/main.cf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文件配置参数如表所示。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graphicFrame>
        <p:nvGraphicFramePr>
          <p:cNvPr id="4" name="表格 3"/>
          <p:cNvGraphicFramePr/>
          <p:nvPr>
            <p:custDataLst>
              <p:tags r:id="rId4"/>
            </p:custDataLst>
          </p:nvPr>
        </p:nvGraphicFramePr>
        <p:xfrm>
          <a:off x="3622675" y="1000760"/>
          <a:ext cx="8078470" cy="5734685"/>
        </p:xfrm>
        <a:graphic>
          <a:graphicData uri="http://schemas.openxmlformats.org/drawingml/2006/table">
            <a:tbl>
              <a:tblPr/>
              <a:tblGrid>
                <a:gridCol w="2918460"/>
                <a:gridCol w="5160010"/>
              </a:tblGrid>
              <a:tr h="368935">
                <a:tc gridSpan="2">
                  <a:txBody>
                    <a:bodyPr/>
                    <a:p>
                      <a:pPr indent="0" algn="ctr">
                        <a:lnSpc>
                          <a:spcPct val="120000"/>
                        </a:lnSpc>
                        <a:spcBef>
                          <a:spcPts val="0"/>
                        </a:spcBef>
                        <a:spcAft>
                          <a:spcPts val="0"/>
                        </a:spcAft>
                      </a:pPr>
                      <a:r>
                        <a:rPr lang="zh-CN" sz="1100" b="1" spc="120">
                          <a:solidFill>
                            <a:srgbClr val="3D557F"/>
                          </a:solidFill>
                          <a:latin typeface="微软雅黑" panose="020B0503020204020204" charset="-122"/>
                          <a:ea typeface="微软雅黑" panose="020B0503020204020204" charset="-122"/>
                        </a:rPr>
                        <a:t>基础身份配置</a:t>
                      </a:r>
                      <a:endParaRPr lang="zh-CN" sz="1100" b="1" spc="12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w="19050">
                      <a:solidFill>
                        <a:srgbClr val="3D557F"/>
                      </a:solidFill>
                      <a:prstDash val="solid"/>
                    </a:lnT>
                    <a:lnB w="12700">
                      <a:solidFill>
                        <a:srgbClr val="3D557F"/>
                      </a:solidFill>
                      <a:prstDash val="solid"/>
                    </a:lnB>
                    <a:solidFill>
                      <a:srgbClr val="FFFFFF"/>
                    </a:solidFill>
                  </a:tcPr>
                </a:tc>
                <a:tc hMerge="1">
                  <a:tcPr>
                    <a:lnR>
                      <a:noFill/>
                    </a:lnR>
                    <a:lnT w="19050">
                      <a:solidFill>
                        <a:srgbClr val="3D557F"/>
                      </a:solidFill>
                      <a:prstDash val="solid"/>
                    </a:lnT>
                    <a:lnB w="12700">
                      <a:solidFill>
                        <a:srgbClr val="3D557F"/>
                      </a:solidFill>
                      <a:prstDash val="solid"/>
                    </a:lnB>
                  </a:tcPr>
                </a:tc>
              </a:tr>
              <a:tr h="281940">
                <a:tc>
                  <a:txBody>
                    <a:bodyPr/>
                    <a:p>
                      <a:pPr indent="0" algn="ctr">
                        <a:lnSpc>
                          <a:spcPct val="120000"/>
                        </a:lnSpc>
                        <a:spcBef>
                          <a:spcPts val="0"/>
                        </a:spcBef>
                        <a:spcAft>
                          <a:spcPts val="0"/>
                        </a:spcAft>
                      </a:pPr>
                      <a:r>
                        <a:rPr lang="zh-CN" sz="1100" b="1" spc="120">
                          <a:solidFill>
                            <a:srgbClr val="3D557F"/>
                          </a:solidFill>
                          <a:latin typeface="微软雅黑" panose="020B0503020204020204" charset="-122"/>
                          <a:ea typeface="微软雅黑" panose="020B0503020204020204" charset="-122"/>
                        </a:rPr>
                        <a:t>参数</a:t>
                      </a:r>
                      <a:endParaRPr lang="zh-CN" sz="1100" b="1" spc="12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w="6350">
                      <a:solidFill>
                        <a:srgbClr val="3D557F"/>
                      </a:solidFill>
                      <a:prstDash val="dash"/>
                    </a:lnR>
                    <a:lnT w="12700">
                      <a:solidFill>
                        <a:srgbClr val="3D557F"/>
                      </a:solidFill>
                      <a:prstDash val="solid"/>
                    </a:lnT>
                    <a:lnB w="12700">
                      <a:solidFill>
                        <a:srgbClr val="3D557F"/>
                      </a:solidFill>
                      <a:prstDash val="solid"/>
                    </a:lnB>
                    <a:solidFill>
                      <a:srgbClr val="FFFFFF"/>
                    </a:solidFill>
                  </a:tcPr>
                </a:tc>
                <a:tc>
                  <a:txBody>
                    <a:bodyPr/>
                    <a:p>
                      <a:pPr indent="0" algn="ctr">
                        <a:lnSpc>
                          <a:spcPct val="120000"/>
                        </a:lnSpc>
                        <a:spcBef>
                          <a:spcPts val="0"/>
                        </a:spcBef>
                        <a:spcAft>
                          <a:spcPts val="0"/>
                        </a:spcAft>
                      </a:pPr>
                      <a:r>
                        <a:rPr lang="zh-CN" sz="1100" b="1" spc="120">
                          <a:solidFill>
                            <a:srgbClr val="3D557F"/>
                          </a:solidFill>
                          <a:latin typeface="微软雅黑" panose="020B0503020204020204" charset="-122"/>
                          <a:ea typeface="微软雅黑" panose="020B0503020204020204" charset="-122"/>
                        </a:rPr>
                        <a:t>说明</a:t>
                      </a:r>
                      <a:endParaRPr lang="zh-CN" sz="1100" b="1" spc="120">
                        <a:solidFill>
                          <a:srgbClr val="3D557F"/>
                        </a:solidFill>
                        <a:latin typeface="微软雅黑" panose="020B0503020204020204" charset="-122"/>
                        <a:ea typeface="微软雅黑" panose="020B0503020204020204" charset="-122"/>
                      </a:endParaRPr>
                    </a:p>
                  </a:txBody>
                  <a:tcPr marL="107950" marR="107950" marT="38100" marB="38100" anchor="ctr" anchorCtr="0">
                    <a:lnL w="6350">
                      <a:solidFill>
                        <a:srgbClr val="3D557F"/>
                      </a:solidFill>
                      <a:prstDash val="dash"/>
                    </a:lnL>
                    <a:lnR>
                      <a:noFill/>
                    </a:lnR>
                    <a:lnT w="12700">
                      <a:solidFill>
                        <a:srgbClr val="3D557F"/>
                      </a:solidFill>
                      <a:prstDash val="solid"/>
                    </a:lnT>
                    <a:lnB w="12700">
                      <a:solidFill>
                        <a:srgbClr val="3D557F"/>
                      </a:solidFill>
                      <a:prstDash val="solid"/>
                    </a:lnB>
                    <a:solidFill>
                      <a:srgbClr val="FFFFFF"/>
                    </a:solidFill>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myhostname</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w="12700">
                      <a:solidFill>
                        <a:srgbClr val="3D557F"/>
                      </a:solidFill>
                      <a:prstDash val="solid"/>
                    </a:lnT>
                    <a:lnB>
                      <a:noFill/>
                    </a:lnB>
                    <a:solidFill>
                      <a:srgbClr val="FFFFFF"/>
                    </a:solidFill>
                  </a:tcPr>
                </a:tc>
                <a:tc>
                  <a:txBody>
                    <a:bodyPr/>
                    <a:p>
                      <a:pPr indent="0" algn="l">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cs typeface="微软雅黑" panose="020B0503020204020204" charset="-122"/>
                        </a:rPr>
                        <a:t>服务器的主机名（</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FQDN</a:t>
                      </a:r>
                      <a:r>
                        <a:rPr lang="zh-CN" sz="1100" b="0" spc="60">
                          <a:solidFill>
                            <a:srgbClr val="3D557F"/>
                          </a:solidFill>
                          <a:latin typeface="微软雅黑" panose="020B0503020204020204" charset="-122"/>
                          <a:ea typeface="微软雅黑" panose="020B0503020204020204" charset="-122"/>
                          <a:cs typeface="微软雅黑" panose="020B0503020204020204" charset="-122"/>
                        </a:rPr>
                        <a:t>）。</a:t>
                      </a:r>
                      <a:endParaRPr lang="zh-CN" sz="11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w="12700">
                      <a:solidFill>
                        <a:srgbClr val="3D557F"/>
                      </a:solidFill>
                      <a:prstDash val="solid"/>
                    </a:lnT>
                    <a:lnB>
                      <a:noFill/>
                    </a:lnB>
                    <a:solidFill>
                      <a:srgbClr val="FFFFFF"/>
                    </a:solidFill>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mydomain</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a:txBody>
                    <a:bodyPr/>
                    <a:p>
                      <a:pPr indent="0" algn="l">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cs typeface="微软雅黑" panose="020B0503020204020204" charset="-122"/>
                        </a:rPr>
                        <a:t>邮件域名的后缀（通常与</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 myhostname </a:t>
                      </a:r>
                      <a:r>
                        <a:rPr lang="zh-CN" sz="1100" b="0" spc="60">
                          <a:solidFill>
                            <a:srgbClr val="3D557F"/>
                          </a:solidFill>
                          <a:latin typeface="微软雅黑" panose="020B0503020204020204" charset="-122"/>
                          <a:ea typeface="微软雅黑" panose="020B0503020204020204" charset="-122"/>
                          <a:cs typeface="微软雅黑" panose="020B0503020204020204" charset="-122"/>
                        </a:rPr>
                        <a:t>的域名部分一致）。</a:t>
                      </a:r>
                      <a:endParaRPr lang="zh-CN" sz="11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D3DBEA"/>
                    </a:solidFill>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myorigin</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cs typeface="微软雅黑" panose="020B0503020204020204" charset="-122"/>
                        </a:rPr>
                        <a:t>邮件发件人域名的默认后缀（通常设为</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 $mydomain</a:t>
                      </a:r>
                      <a:r>
                        <a:rPr lang="zh-CN" sz="1100" b="0" spc="60">
                          <a:solidFill>
                            <a:srgbClr val="3D557F"/>
                          </a:solidFill>
                          <a:latin typeface="微软雅黑" panose="020B0503020204020204" charset="-122"/>
                          <a:ea typeface="微软雅黑" panose="020B0503020204020204" charset="-122"/>
                          <a:cs typeface="微软雅黑" panose="020B0503020204020204" charset="-122"/>
                        </a:rPr>
                        <a:t>）。</a:t>
                      </a:r>
                      <a:endParaRPr lang="zh-CN" sz="11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281940">
                <a:tc gridSpan="2">
                  <a:txBody>
                    <a:bodyPr/>
                    <a:p>
                      <a:pPr indent="0" algn="ctr">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rPr>
                        <a:t>邮件投递与路由</a:t>
                      </a:r>
                      <a:endParaRPr 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hMerge="1">
                  <a:tcPr>
                    <a:lnR>
                      <a:noFill/>
                    </a:lnR>
                    <a:lnT>
                      <a:noFill/>
                    </a:lnT>
                    <a:lnB>
                      <a:noFill/>
                    </a:lnB>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mydestination</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rPr>
                        <a:t>接收邮件的域名列表（本地投递的域名）。</a:t>
                      </a:r>
                      <a:endParaRPr 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relayhost</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a:txBody>
                    <a:bodyPr/>
                    <a:p>
                      <a:pPr indent="0" algn="l">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cs typeface="微软雅黑" panose="020B0503020204020204" charset="-122"/>
                        </a:rPr>
                        <a:t>中继邮件的外部</a:t>
                      </a:r>
                      <a:r>
                        <a:rPr lang="zh-CN" altLang="en-US" sz="1100" b="0" spc="60">
                          <a:solidFill>
                            <a:srgbClr val="3D557F"/>
                          </a:solidFill>
                          <a:latin typeface="微软雅黑" panose="020B0503020204020204" charset="-122"/>
                          <a:ea typeface="微软雅黑" panose="020B0503020204020204" charset="-122"/>
                          <a:cs typeface="微软雅黑" panose="020B0503020204020204" charset="-122"/>
                        </a:rPr>
                        <a:t> </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SMTP </a:t>
                      </a:r>
                      <a:r>
                        <a:rPr lang="zh-CN" sz="1100" b="0" spc="60">
                          <a:solidFill>
                            <a:srgbClr val="3D557F"/>
                          </a:solidFill>
                          <a:latin typeface="微软雅黑" panose="020B0503020204020204" charset="-122"/>
                          <a:ea typeface="微软雅黑" panose="020B0503020204020204" charset="-122"/>
                          <a:cs typeface="微软雅黑" panose="020B0503020204020204" charset="-122"/>
                        </a:rPr>
                        <a:t>服务器（格式为</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 [hostname]:port</a:t>
                      </a:r>
                      <a:r>
                        <a:rPr lang="zh-CN" sz="1100" b="0" spc="60">
                          <a:solidFill>
                            <a:srgbClr val="3D557F"/>
                          </a:solidFill>
                          <a:latin typeface="微软雅黑" panose="020B0503020204020204" charset="-122"/>
                          <a:ea typeface="微软雅黑" panose="020B0503020204020204" charset="-122"/>
                          <a:cs typeface="微软雅黑" panose="020B0503020204020204" charset="-122"/>
                        </a:rPr>
                        <a:t>）。</a:t>
                      </a:r>
                      <a:endParaRPr lang="zh-CN" sz="11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D3DBEA"/>
                    </a:solidFill>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virtual_alias_domains</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cs typeface="微软雅黑" panose="020B0503020204020204" charset="-122"/>
                        </a:rPr>
                        <a:t>虚拟域列表（需配合</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 virtual_alias_maps </a:t>
                      </a:r>
                      <a:r>
                        <a:rPr lang="zh-CN" sz="1100" b="0" spc="60">
                          <a:solidFill>
                            <a:srgbClr val="3D557F"/>
                          </a:solidFill>
                          <a:latin typeface="微软雅黑" panose="020B0503020204020204" charset="-122"/>
                          <a:ea typeface="微软雅黑" panose="020B0503020204020204" charset="-122"/>
                          <a:cs typeface="微软雅黑" panose="020B0503020204020204" charset="-122"/>
                        </a:rPr>
                        <a:t>使用）。</a:t>
                      </a:r>
                      <a:endParaRPr lang="zh-CN" sz="11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281940">
                <a:tc gridSpan="2">
                  <a:txBody>
                    <a:bodyPr/>
                    <a:p>
                      <a:pPr indent="0" algn="ctr">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rPr>
                        <a:t>网络与访问控制</a:t>
                      </a:r>
                      <a:endParaRPr 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hMerge="1">
                  <a:tcPr>
                    <a:lnR>
                      <a:noFill/>
                    </a:lnR>
                    <a:lnT>
                      <a:noFill/>
                    </a:lnT>
                    <a:lnB>
                      <a:noFill/>
                    </a:lnB>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mynetworks</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cs typeface="微软雅黑" panose="020B0503020204020204" charset="-122"/>
                        </a:rPr>
                        <a:t>允许直接连接</a:t>
                      </a:r>
                      <a:r>
                        <a:rPr lang="zh-CN" altLang="en-US" sz="1100" b="0" spc="60">
                          <a:solidFill>
                            <a:srgbClr val="3D557F"/>
                          </a:solidFill>
                          <a:latin typeface="微软雅黑" panose="020B0503020204020204" charset="-122"/>
                          <a:ea typeface="微软雅黑" panose="020B0503020204020204" charset="-122"/>
                          <a:cs typeface="微软雅黑" panose="020B0503020204020204" charset="-122"/>
                        </a:rPr>
                        <a:t> </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Postfix </a:t>
                      </a:r>
                      <a:r>
                        <a:rPr lang="zh-CN" sz="1100" b="0" spc="60">
                          <a:solidFill>
                            <a:srgbClr val="3D557F"/>
                          </a:solidFill>
                          <a:latin typeface="微软雅黑" panose="020B0503020204020204" charset="-122"/>
                          <a:ea typeface="微软雅黑" panose="020B0503020204020204" charset="-122"/>
                          <a:cs typeface="微软雅黑" panose="020B0503020204020204" charset="-122"/>
                        </a:rPr>
                        <a:t>的网络（无需认证）。</a:t>
                      </a:r>
                      <a:endParaRPr lang="zh-CN" sz="11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inet_interfaces</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a:txBody>
                    <a:bodyPr/>
                    <a:p>
                      <a:pPr indent="0" algn="l">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cs typeface="微软雅黑" panose="020B0503020204020204" charset="-122"/>
                        </a:rPr>
                        <a:t>监听的网络接口（</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all </a:t>
                      </a:r>
                      <a:r>
                        <a:rPr lang="zh-CN" sz="1100" b="0" spc="60">
                          <a:solidFill>
                            <a:srgbClr val="3D557F"/>
                          </a:solidFill>
                          <a:latin typeface="微软雅黑" panose="020B0503020204020204" charset="-122"/>
                          <a:ea typeface="微软雅黑" panose="020B0503020204020204" charset="-122"/>
                          <a:cs typeface="微软雅黑" panose="020B0503020204020204" charset="-122"/>
                        </a:rPr>
                        <a:t>监听所有，</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localhost </a:t>
                      </a:r>
                      <a:r>
                        <a:rPr lang="zh-CN" sz="1100" b="0" spc="60">
                          <a:solidFill>
                            <a:srgbClr val="3D557F"/>
                          </a:solidFill>
                          <a:latin typeface="微软雅黑" panose="020B0503020204020204" charset="-122"/>
                          <a:ea typeface="微软雅黑" panose="020B0503020204020204" charset="-122"/>
                          <a:cs typeface="微软雅黑" panose="020B0503020204020204" charset="-122"/>
                        </a:rPr>
                        <a:t>仅监听本地）。</a:t>
                      </a:r>
                      <a:endParaRPr lang="zh-CN" sz="11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D3DBEA"/>
                    </a:solidFill>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smtpd_recipient_restrictions</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cs typeface="微软雅黑" panose="020B0503020204020204" charset="-122"/>
                        </a:rPr>
                        <a:t>收件人限制规则（如认证、</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IP </a:t>
                      </a:r>
                      <a:r>
                        <a:rPr lang="zh-CN" sz="1100" b="0" spc="60">
                          <a:solidFill>
                            <a:srgbClr val="3D557F"/>
                          </a:solidFill>
                          <a:latin typeface="微软雅黑" panose="020B0503020204020204" charset="-122"/>
                          <a:ea typeface="微软雅黑" panose="020B0503020204020204" charset="-122"/>
                          <a:cs typeface="微软雅黑" panose="020B0503020204020204" charset="-122"/>
                        </a:rPr>
                        <a:t>过滤）。</a:t>
                      </a:r>
                      <a:endParaRPr lang="zh-CN" sz="11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281940">
                <a:tc gridSpan="2">
                  <a:txBody>
                    <a:bodyPr/>
                    <a:p>
                      <a:pPr indent="0" algn="ctr">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rPr>
                        <a:t>安全与认证</a:t>
                      </a:r>
                      <a:endParaRPr 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hMerge="1">
                  <a:tcPr>
                    <a:lnR>
                      <a:noFill/>
                    </a:lnR>
                    <a:lnT>
                      <a:noFill/>
                    </a:lnT>
                    <a:lnB>
                      <a:noFill/>
                    </a:lnB>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smtpd_sasl_auth_enable</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cs typeface="微软雅黑" panose="020B0503020204020204" charset="-122"/>
                        </a:rPr>
                        <a:t>启用</a:t>
                      </a:r>
                      <a:r>
                        <a:rPr lang="zh-CN" altLang="en-US" sz="1100" b="0" spc="60">
                          <a:solidFill>
                            <a:srgbClr val="3D557F"/>
                          </a:solidFill>
                          <a:latin typeface="微软雅黑" panose="020B0503020204020204" charset="-122"/>
                          <a:ea typeface="微软雅黑" panose="020B0503020204020204" charset="-122"/>
                          <a:cs typeface="微软雅黑" panose="020B0503020204020204" charset="-122"/>
                        </a:rPr>
                        <a:t> </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SMTP </a:t>
                      </a:r>
                      <a:r>
                        <a:rPr lang="zh-CN" sz="1100" b="0" spc="60">
                          <a:solidFill>
                            <a:srgbClr val="3D557F"/>
                          </a:solidFill>
                          <a:latin typeface="微软雅黑" panose="020B0503020204020204" charset="-122"/>
                          <a:ea typeface="微软雅黑" panose="020B0503020204020204" charset="-122"/>
                          <a:cs typeface="微软雅黑" panose="020B0503020204020204" charset="-122"/>
                        </a:rPr>
                        <a:t>认证。</a:t>
                      </a:r>
                      <a:endParaRPr lang="zh-CN" sz="11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smtpd_tls_cert_file</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TLS </a:t>
                      </a:r>
                      <a:r>
                        <a:rPr lang="zh-CN" sz="1100" b="0" spc="60">
                          <a:solidFill>
                            <a:srgbClr val="3D557F"/>
                          </a:solidFill>
                          <a:latin typeface="微软雅黑" panose="020B0503020204020204" charset="-122"/>
                          <a:ea typeface="微软雅黑" panose="020B0503020204020204" charset="-122"/>
                          <a:cs typeface="微软雅黑" panose="020B0503020204020204" charset="-122"/>
                        </a:rPr>
                        <a:t>证书路径（用于加密通信）。</a:t>
                      </a:r>
                      <a:endParaRPr lang="zh-CN" sz="11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D3DBEA"/>
                    </a:solidFill>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smtpd_tls_key_file</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TLS </a:t>
                      </a:r>
                      <a:r>
                        <a:rPr lang="zh-CN" sz="1100" b="0" spc="60">
                          <a:solidFill>
                            <a:srgbClr val="3D557F"/>
                          </a:solidFill>
                          <a:latin typeface="微软雅黑" panose="020B0503020204020204" charset="-122"/>
                          <a:ea typeface="微软雅黑" panose="020B0503020204020204" charset="-122"/>
                          <a:cs typeface="微软雅黑" panose="020B0503020204020204" charset="-122"/>
                        </a:rPr>
                        <a:t>私钥路径。</a:t>
                      </a:r>
                      <a:endParaRPr lang="zh-CN" sz="11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281940">
                <a:tc gridSpan="2">
                  <a:txBody>
                    <a:bodyPr/>
                    <a:p>
                      <a:pPr indent="0" algn="ctr">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rPr>
                        <a:t>存储与投递</a:t>
                      </a:r>
                      <a:endParaRPr 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D3DBEA"/>
                    </a:solidFill>
                  </a:tcPr>
                </a:tc>
                <a:tc hMerge="1">
                  <a:tcPr>
                    <a:lnR>
                      <a:noFill/>
                    </a:lnR>
                    <a:lnT>
                      <a:noFill/>
                    </a:lnT>
                    <a:lnB>
                      <a:noFill/>
                    </a:lnB>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home_mailbox</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a:noFill/>
                    </a:lnB>
                    <a:solidFill>
                      <a:srgbClr val="FFFFFF"/>
                    </a:solidFill>
                  </a:tcPr>
                </a:tc>
                <a:tc>
                  <a:txBody>
                    <a:bodyPr/>
                    <a:p>
                      <a:pPr indent="0" algn="l">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cs typeface="微软雅黑" panose="020B0503020204020204" charset="-122"/>
                        </a:rPr>
                        <a:t>用户邮箱的存储路径（如</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 Maildir/ </a:t>
                      </a:r>
                      <a:r>
                        <a:rPr lang="zh-CN" sz="1100" b="0" spc="60">
                          <a:solidFill>
                            <a:srgbClr val="3D557F"/>
                          </a:solidFill>
                          <a:latin typeface="微软雅黑" panose="020B0503020204020204" charset="-122"/>
                          <a:ea typeface="微软雅黑" panose="020B0503020204020204" charset="-122"/>
                          <a:cs typeface="微软雅黑" panose="020B0503020204020204" charset="-122"/>
                        </a:rPr>
                        <a:t>或</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 mbox </a:t>
                      </a:r>
                      <a:r>
                        <a:rPr lang="zh-CN" sz="1100" b="0" spc="60">
                          <a:solidFill>
                            <a:srgbClr val="3D557F"/>
                          </a:solidFill>
                          <a:latin typeface="微软雅黑" panose="020B0503020204020204" charset="-122"/>
                          <a:ea typeface="微软雅黑" panose="020B0503020204020204" charset="-122"/>
                          <a:cs typeface="微软雅黑" panose="020B0503020204020204" charset="-122"/>
                        </a:rPr>
                        <a:t>格式）。</a:t>
                      </a:r>
                      <a:endParaRPr lang="zh-CN" sz="11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a:noFill/>
                    </a:lnB>
                    <a:solidFill>
                      <a:srgbClr val="FFFFFF"/>
                    </a:solidFill>
                  </a:tcPr>
                </a:tc>
              </a:tr>
              <a:tr h="282575">
                <a:tc>
                  <a:txBody>
                    <a:bodyPr/>
                    <a:p>
                      <a:pPr indent="0" algn="l">
                        <a:lnSpc>
                          <a:spcPct val="120000"/>
                        </a:lnSpc>
                        <a:spcBef>
                          <a:spcPts val="0"/>
                        </a:spcBef>
                        <a:spcAft>
                          <a:spcPts val="0"/>
                        </a:spcAft>
                      </a:pPr>
                      <a:r>
                        <a:rPr lang="en-US" altLang="zh-CN" sz="1100" b="0" spc="60">
                          <a:solidFill>
                            <a:srgbClr val="3D557F"/>
                          </a:solidFill>
                          <a:latin typeface="微软雅黑" panose="020B0503020204020204" charset="-122"/>
                          <a:ea typeface="微软雅黑" panose="020B0503020204020204" charset="-122"/>
                        </a:rPr>
                        <a:t>mailbox_command</a:t>
                      </a:r>
                      <a:endParaRPr lang="en-US" altLang="zh-CN" sz="1100" b="0" spc="60">
                        <a:solidFill>
                          <a:srgbClr val="3D557F"/>
                        </a:solidFill>
                        <a:latin typeface="微软雅黑" panose="020B0503020204020204" charset="-122"/>
                        <a:ea typeface="微软雅黑" panose="020B0503020204020204" charset="-122"/>
                      </a:endParaRPr>
                    </a:p>
                  </a:txBody>
                  <a:tcPr marL="107950" marR="107950" marT="38100" marB="38100" anchor="ctr" anchorCtr="0">
                    <a:lnL>
                      <a:noFill/>
                    </a:lnL>
                    <a:lnR>
                      <a:noFill/>
                    </a:lnR>
                    <a:lnT>
                      <a:noFill/>
                    </a:lnT>
                    <a:lnB w="19050">
                      <a:solidFill>
                        <a:srgbClr val="3D557F"/>
                      </a:solidFill>
                      <a:prstDash val="solid"/>
                    </a:lnB>
                    <a:solidFill>
                      <a:srgbClr val="D3DBEA"/>
                    </a:solidFill>
                  </a:tcPr>
                </a:tc>
                <a:tc>
                  <a:txBody>
                    <a:bodyPr/>
                    <a:p>
                      <a:pPr indent="0" algn="l">
                        <a:lnSpc>
                          <a:spcPct val="120000"/>
                        </a:lnSpc>
                        <a:spcBef>
                          <a:spcPts val="0"/>
                        </a:spcBef>
                        <a:spcAft>
                          <a:spcPts val="0"/>
                        </a:spcAft>
                      </a:pPr>
                      <a:r>
                        <a:rPr lang="zh-CN" sz="1100" b="0" spc="60">
                          <a:solidFill>
                            <a:srgbClr val="3D557F"/>
                          </a:solidFill>
                          <a:latin typeface="微软雅黑" panose="020B0503020204020204" charset="-122"/>
                          <a:ea typeface="微软雅黑" panose="020B0503020204020204" charset="-122"/>
                          <a:cs typeface="微软雅黑" panose="020B0503020204020204" charset="-122"/>
                        </a:rPr>
                        <a:t>自定义邮件投递命令（如使用</a:t>
                      </a:r>
                      <a:r>
                        <a:rPr lang="en-US" altLang="zh-CN" sz="1100" b="0" spc="60">
                          <a:solidFill>
                            <a:srgbClr val="3D557F"/>
                          </a:solidFill>
                          <a:latin typeface="微软雅黑" panose="020B0503020204020204" charset="-122"/>
                          <a:ea typeface="微软雅黑" panose="020B0503020204020204" charset="-122"/>
                          <a:cs typeface="微软雅黑" panose="020B0503020204020204" charset="-122"/>
                        </a:rPr>
                        <a:t> procmail </a:t>
                      </a:r>
                      <a:r>
                        <a:rPr lang="zh-CN" sz="1100" b="0" spc="60">
                          <a:solidFill>
                            <a:srgbClr val="3D557F"/>
                          </a:solidFill>
                          <a:latin typeface="微软雅黑" panose="020B0503020204020204" charset="-122"/>
                          <a:ea typeface="微软雅黑" panose="020B0503020204020204" charset="-122"/>
                          <a:cs typeface="微软雅黑" panose="020B0503020204020204" charset="-122"/>
                        </a:rPr>
                        <a:t>过滤邮件）。</a:t>
                      </a:r>
                      <a:endParaRPr lang="zh-CN" sz="1100" b="0" spc="60">
                        <a:solidFill>
                          <a:srgbClr val="3D557F"/>
                        </a:solidFill>
                        <a:latin typeface="微软雅黑" panose="020B0503020204020204" charset="-122"/>
                        <a:ea typeface="微软雅黑" panose="020B0503020204020204" charset="-122"/>
                        <a:cs typeface="微软雅黑" panose="020B0503020204020204" charset="-122"/>
                      </a:endParaRPr>
                    </a:p>
                  </a:txBody>
                  <a:tcPr marL="107950" marR="107950" marT="38100" marB="38100" anchor="ctr" anchorCtr="0">
                    <a:lnL>
                      <a:noFill/>
                    </a:lnL>
                    <a:lnR>
                      <a:noFill/>
                    </a:lnR>
                    <a:lnT>
                      <a:noFill/>
                    </a:lnT>
                    <a:lnB w="19050">
                      <a:solidFill>
                        <a:srgbClr val="3D557F"/>
                      </a:solidFill>
                      <a:prstDash val="solid"/>
                    </a:lnB>
                    <a:solidFill>
                      <a:srgbClr val="D3DBEA"/>
                    </a:solidFill>
                  </a:tcPr>
                </a:tc>
              </a:tr>
            </a:tbl>
          </a:graphicData>
        </a:graphic>
      </p:graphicFrame>
    </p:spTree>
    <p:custDataLst>
      <p:tags r:id="rId5"/>
    </p:custData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2"/>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14.2.4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2" name="Title 6"/>
          <p:cNvSpPr txBox="1"/>
          <p:nvPr>
            <p:custDataLst>
              <p:tags r:id="rId3"/>
            </p:custDataLst>
          </p:nvPr>
        </p:nvSpPr>
        <p:spPr>
          <a:xfrm>
            <a:off x="726440" y="1219200"/>
            <a:ext cx="10285730" cy="448691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大约有</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100</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个配置参数，这些参数都可以通过</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main.cf</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指定。</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mail.cf</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主要的配置文件，在配置</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时，需要进行配置的内容由主机名、服务器名、发件人域名、收件人域名等。</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mail.cf</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文件结构说明：</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mynetworks</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：设置可以用于商用转发服务的主机地址。</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myhostname</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：指定运行</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邮件系统的主机的主机名。默认地，该值被设定为本地机器名。</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altLang="zh-CN"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z="17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mydestination</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：指定</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接收邮件时收件人的域名。默认地，</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使用本地主机名作为</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mydestination</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。比如用户的邮件地址为</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user@byl.com</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，也就是域为</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byl.com</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，则需要接收所有收件人为</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user_name@byl.com</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的邮件。</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myorigin</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：指明发件人所在的域名。</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cxnSp>
        <p:nvCxnSpPr>
          <p:cNvPr id="10" name="直接连接符 9"/>
          <p:cNvCxnSpPr/>
          <p:nvPr>
            <p:custDataLst>
              <p:tags r:id="rId4"/>
            </p:custDataLst>
          </p:nvPr>
        </p:nvCxnSpPr>
        <p:spPr>
          <a:xfrm>
            <a:off x="11237517" y="1219200"/>
            <a:ext cx="362036"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a:off x="11237517" y="1306692"/>
            <a:ext cx="289629"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6"/>
            </p:custDataLst>
          </p:nvPr>
        </p:nvCxnSpPr>
        <p:spPr>
          <a:xfrm>
            <a:off x="11237517" y="1394184"/>
            <a:ext cx="217222"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custDataLst>
              <p:tags r:id="rId7"/>
            </p:custDataLst>
          </p:nvPr>
        </p:nvGrpSpPr>
        <p:grpSpPr>
          <a:xfrm>
            <a:off x="4001597" y="6045200"/>
            <a:ext cx="8190403" cy="812800"/>
            <a:chOff x="4001597" y="5613400"/>
            <a:chExt cx="8190403" cy="1244600"/>
          </a:xfrm>
        </p:grpSpPr>
        <p:sp>
          <p:nvSpPr>
            <p:cNvPr id="5" name="任意多边形: 形状 8"/>
            <p:cNvSpPr/>
            <p:nvPr>
              <p:custDataLst>
                <p:tags r:id="rId8"/>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9"/>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10"/>
    </p:custData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2"/>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14.2.4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2" name="Title 6"/>
          <p:cNvSpPr txBox="1"/>
          <p:nvPr>
            <p:custDataLst>
              <p:tags r:id="rId3"/>
            </p:custDataLst>
          </p:nvPr>
        </p:nvSpPr>
        <p:spPr>
          <a:xfrm>
            <a:off x="726440" y="1219200"/>
            <a:ext cx="10285730" cy="43999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00000"/>
              </a:lnSpc>
              <a:spcAft>
                <a:spcPts val="800"/>
              </a:spcAft>
            </a:pP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5</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notify_classes</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：用来指定向</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管理员报告错误时的信息级别。共有以下几种级别：</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bounce</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：将不可以投递的邮件的拷贝发送给</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管理员。出于个人隐私的缘故，该邮件的拷贝不包含信头。</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2bounce</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：将两次不可投递的邮件拷贝发送给</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管理员。</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delay</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：将邮件的投递延迟信息发送给管理员，仅包含信头。</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policy</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：将由于</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UCE</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规则限制而被拒绝的用户请求发送给</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管理员，包含整个</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SMTP</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会话的内容。</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protocol</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：将协议的错误信息或用户企图执行不支持的命令的记录发送给</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管理员，同样包含整个</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SMTP</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会话的内容。</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resource</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：将由于资源错误而不可投递的错误信息发送给</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管理员，比如队列文件写错误等。</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en-US"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software</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：将由于软件错误而导致不可投递的错误信息发送给</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管理员。</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系统中，必须指定一个</a:t>
            </a:r>
            <a:r>
              <a:rPr lang="en-US" altLang="zh-CN"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系统管理员的别名指向一个用户。</a:t>
            </a:r>
            <a:endParaRPr lang="zh-CN" altLang="en-US" sz="17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cxnSp>
        <p:nvCxnSpPr>
          <p:cNvPr id="10" name="直接连接符 9"/>
          <p:cNvCxnSpPr/>
          <p:nvPr>
            <p:custDataLst>
              <p:tags r:id="rId4"/>
            </p:custDataLst>
          </p:nvPr>
        </p:nvCxnSpPr>
        <p:spPr>
          <a:xfrm>
            <a:off x="11237517" y="1219200"/>
            <a:ext cx="362036"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a:off x="11237517" y="1306692"/>
            <a:ext cx="289629"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6"/>
            </p:custDataLst>
          </p:nvPr>
        </p:nvCxnSpPr>
        <p:spPr>
          <a:xfrm>
            <a:off x="11237517" y="1394184"/>
            <a:ext cx="217222"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custDataLst>
              <p:tags r:id="rId7"/>
            </p:custDataLst>
          </p:nvPr>
        </p:nvGrpSpPr>
        <p:grpSpPr>
          <a:xfrm>
            <a:off x="4001597" y="6045200"/>
            <a:ext cx="8190403" cy="812800"/>
            <a:chOff x="4001597" y="5613400"/>
            <a:chExt cx="8190403" cy="1244600"/>
          </a:xfrm>
        </p:grpSpPr>
        <p:sp>
          <p:nvSpPr>
            <p:cNvPr id="5" name="任意多边形: 形状 8"/>
            <p:cNvSpPr/>
            <p:nvPr>
              <p:custDataLst>
                <p:tags r:id="rId8"/>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9"/>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10"/>
    </p:custData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098550" y="3801110"/>
            <a:ext cx="1056386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14.1  </a:t>
            </a:r>
            <a:r>
              <a:rPr lang="zh-CN" altLang="en-US" sz="3800" b="1" i="0" spc="220">
                <a:solidFill>
                  <a:schemeClr val="accent1"/>
                </a:solidFill>
                <a:latin typeface="Arial" panose="020B0604020202020204" pitchFamily="34" charset="0"/>
                <a:ea typeface="微软雅黑" panose="020B0503020204020204" charset="-122"/>
              </a:rPr>
              <a:t>搭建邮件服务器前的准备</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91230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01</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2"/>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14.2.4</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Postfix</a:t>
            </a:r>
            <a:endPar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2" name="Title 6"/>
          <p:cNvSpPr txBox="1"/>
          <p:nvPr>
            <p:custDataLst>
              <p:tags r:id="rId3"/>
            </p:custDataLst>
          </p:nvPr>
        </p:nvSpPr>
        <p:spPr>
          <a:xfrm>
            <a:off x="726440" y="1219200"/>
            <a:ext cx="10285730" cy="423989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6</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mydomain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：用于指定运行</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服务器的主机域名。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【示例】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mydomain = byl.com</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7</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inet_interfaces</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：用于设定</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Postfix</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服务系统所需要监听的网络端口。</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【示例】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inet_interfaces = all</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inet_interface = 192.168.9.10</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cxnSp>
        <p:nvCxnSpPr>
          <p:cNvPr id="10" name="直接连接符 9"/>
          <p:cNvCxnSpPr/>
          <p:nvPr>
            <p:custDataLst>
              <p:tags r:id="rId4"/>
            </p:custDataLst>
          </p:nvPr>
        </p:nvCxnSpPr>
        <p:spPr>
          <a:xfrm>
            <a:off x="11237517" y="1219200"/>
            <a:ext cx="362036"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a:off x="11237517" y="1306692"/>
            <a:ext cx="289629"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6"/>
            </p:custDataLst>
          </p:nvPr>
        </p:nvCxnSpPr>
        <p:spPr>
          <a:xfrm>
            <a:off x="11237517" y="1394184"/>
            <a:ext cx="217222"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custDataLst>
              <p:tags r:id="rId7"/>
            </p:custDataLst>
          </p:nvPr>
        </p:nvGrpSpPr>
        <p:grpSpPr>
          <a:xfrm>
            <a:off x="4001597" y="6045200"/>
            <a:ext cx="8190403" cy="812800"/>
            <a:chOff x="4001597" y="5613400"/>
            <a:chExt cx="8190403" cy="1244600"/>
          </a:xfrm>
        </p:grpSpPr>
        <p:sp>
          <p:nvSpPr>
            <p:cNvPr id="5" name="任意多边形: 形状 8"/>
            <p:cNvSpPr/>
            <p:nvPr>
              <p:custDataLst>
                <p:tags r:id="rId8"/>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9"/>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Tree>
    <p:custDataLst>
      <p:tags r:id="rId10"/>
    </p:custData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098550" y="3801110"/>
            <a:ext cx="1056386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14.3  </a:t>
            </a:r>
            <a:r>
              <a:rPr lang="zh-CN" altLang="en-US" sz="3800" b="1" i="0" spc="220">
                <a:solidFill>
                  <a:schemeClr val="accent1"/>
                </a:solidFill>
                <a:latin typeface="Arial" panose="020B0604020202020204" pitchFamily="34" charset="0"/>
                <a:ea typeface="微软雅黑" panose="020B0503020204020204" charset="-122"/>
              </a:rPr>
              <a:t>安装配置</a:t>
            </a:r>
            <a:r>
              <a:rPr lang="en-US" altLang="zh-CN" sz="3800" b="1" i="0" spc="220">
                <a:solidFill>
                  <a:schemeClr val="accent1"/>
                </a:solidFill>
                <a:latin typeface="Arial" panose="020B0604020202020204" pitchFamily="34" charset="0"/>
                <a:ea typeface="微软雅黑" panose="020B0503020204020204" charset="-122"/>
              </a:rPr>
              <a:t>Dovecot</a:t>
            </a:r>
            <a:endParaRPr lang="en-US" altLang="zh-CN"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91230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03</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14.3.1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安装</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Dovecot</a:t>
            </a:r>
            <a:endPar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078865"/>
            <a:ext cx="11277600" cy="9302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安装</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Dovecot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输入下面语句</a:t>
            </a: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12140" y="4921885"/>
            <a:ext cx="9618980" cy="1292860"/>
          </a:xfrm>
          <a:prstGeom prst="rect">
            <a:avLst/>
          </a:prstGeom>
          <a:noFill/>
        </p:spPr>
        <p:txBody>
          <a:bodyPr wrap="square" rtlCol="0" anchor="t">
            <a:spAutoFit/>
          </a:bodyPr>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安装成功后，执行下面命令启动</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Dovecot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程序，设置开机自启。</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[root@example ~]#  systemctl start dovecot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[root@example ~]#  systemctl enable dovecot</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776605" y="2167255"/>
            <a:ext cx="10006330" cy="2597150"/>
          </a:xfrm>
          <a:prstGeom prst="rect">
            <a:avLst/>
          </a:prstGeom>
          <a:solidFill>
            <a:schemeClr val="bg1">
              <a:lumMod val="95000"/>
            </a:schemeClr>
          </a:solidFill>
        </p:spPr>
        <p:txBody>
          <a:bodyPr wrap="square" rtlCol="0" anchor="t">
            <a:spAutoFit/>
          </a:bodyPr>
          <a:p>
            <a:pPr algn="l"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[root@example ~]# dnf -y install dovecot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已安装</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clucene-core-2.3.3.4-42.20130812.e8e3d20git.el9.x86_64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dovecot-1:2.3.16-15.el9.x86_64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libexttextcat-3.4.5-11.el9.x86_64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完毕！</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14.3.2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Dovecot</a:t>
            </a:r>
            <a:endPar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161" y="1478144"/>
            <a:ext cx="11277678" cy="456719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/etc/dovecot/dovecot.conf</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Dovecot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的主配置文件，通常包含全局配置，并通过</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!include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指令加载其他配置文件（位于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/etc/dovecot/conf.d/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编辑主配置文件</a:t>
            </a: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[root@example ~]# vim /etc/dovecot/dovecot.conf</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打开文件后，取消第</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24</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行及第</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48</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行代码的注释，修改第</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48</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行代码，允许登录的网段地址为本机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IP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地址网段，具体内容如下</a:t>
            </a: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protocols = imap pop3 lmtp submission</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login_trusted_networks =192.168.95.0/24</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14.3.3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配置</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/etc/dovecot/conf.d/10-auth.conf</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文件</a:t>
            </a:r>
            <a:endPar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161" y="1602604"/>
            <a:ext cx="11277678" cy="456719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/etc/dovecot/conf.d/10-auth.conf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Dovecot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邮件服务器中用于配置身份验证相关设置的重要文件。打开此文件。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2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[root@example ~]# vim  /etc/dovecot/conf.d/10-auth.conf</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修改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/etc/dovecot/conf.d/10-auth.conf</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文件，取消第</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10</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行注释，并将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disable_plaintext_atuh</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选项的值更改为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no</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。修改如下</a:t>
            </a: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2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disable_plaintext_auth = no</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增加下面代码，设置身份认证机制为明文认证。</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2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atuh_mechanisms=plain login</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5" name="组合 14"/>
          <p:cNvGrpSpPr/>
          <p:nvPr userDrawn="1">
            <p:custDataLst>
              <p:tags r:id="rId1"/>
            </p:custDataLst>
          </p:nvPr>
        </p:nvGrpSpPr>
        <p:grpSpPr>
          <a:xfrm>
            <a:off x="4001597" y="6045200"/>
            <a:ext cx="8190403" cy="812800"/>
            <a:chOff x="4001597" y="5613400"/>
            <a:chExt cx="8190403" cy="1244600"/>
          </a:xfrm>
        </p:grpSpPr>
        <p:sp>
          <p:nvSpPr>
            <p:cNvPr id="16"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7" name="等腰三角形 16"/>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14" name="Title 6"/>
          <p:cNvSpPr txBox="1"/>
          <p:nvPr>
            <p:custDataLst>
              <p:tags r:id="rId4"/>
            </p:custDataLst>
          </p:nvPr>
        </p:nvSpPr>
        <p:spPr>
          <a:xfrm>
            <a:off x="2362200" y="1982754"/>
            <a:ext cx="7467600" cy="365608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altLang="zh-CN" sz="2200" spc="1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200" spc="1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电子邮件服务是指通过网络传送信件、单据、资料等电子信息的通信方法，它是根据传统的邮政服务模型建立起来的。当发送电子邮件时，这份邮件是由邮件发送服务器发出，并根据收件人的地址判断对方的邮件接收器而将这封信发送到该服务器上，收件人要收取邮件也只能访问这个服务器才能完成。</a:t>
            </a:r>
            <a:endParaRPr lang="zh-CN" altLang="en-US" sz="2200" spc="1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ts val="0"/>
              </a:spcBef>
              <a:spcAft>
                <a:spcPts val="800"/>
              </a:spcAft>
              <a:buSzPct val="100000"/>
              <a:buFont typeface="Wingdings" panose="05000000000000000000" charset="0"/>
              <a:buNone/>
            </a:pPr>
            <a:r>
              <a:rPr altLang="zh-CN" sz="2200" spc="1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200" spc="1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电子邮件与传统邮件比有传输速度快、内容和形式多样、使用方便、费用低、安全性好等特点。</a:t>
            </a:r>
            <a:endParaRPr lang="zh-CN" altLang="en-US" sz="2200" spc="14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6" name="矩形 11"/>
          <p:cNvSpPr/>
          <p:nvPr>
            <p:custDataLst>
              <p:tags r:id="rId5"/>
            </p:custDataLst>
          </p:nvPr>
        </p:nvSpPr>
        <p:spPr>
          <a:xfrm>
            <a:off x="2006625" y="1808640"/>
            <a:ext cx="8178865" cy="4004319"/>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7" name="矩形 12"/>
          <p:cNvSpPr/>
          <p:nvPr>
            <p:custDataLst>
              <p:tags r:id="rId6"/>
            </p:custDataLst>
          </p:nvPr>
        </p:nvSpPr>
        <p:spPr>
          <a:xfrm>
            <a:off x="9829874" y="2287557"/>
            <a:ext cx="1066165" cy="45720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2" name="矩形 12"/>
          <p:cNvSpPr/>
          <p:nvPr>
            <p:custDataLst>
              <p:tags r:id="rId7"/>
            </p:custDataLst>
          </p:nvPr>
        </p:nvSpPr>
        <p:spPr>
          <a:xfrm>
            <a:off x="1143000" y="4876839"/>
            <a:ext cx="1219835" cy="45720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cxnSp>
        <p:nvCxnSpPr>
          <p:cNvPr id="3" name="直接连接符 2"/>
          <p:cNvCxnSpPr/>
          <p:nvPr>
            <p:custDataLst>
              <p:tags r:id="rId8"/>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9"/>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mn-lt"/>
              </a:rPr>
              <a:t>14.1.1</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mn-lt"/>
              </a:rPr>
              <a:t>了解电子邮件服务的概念和优点</a:t>
            </a:r>
            <a:endPar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mn-lt"/>
            </a:endParaRPr>
          </a:p>
        </p:txBody>
      </p:sp>
    </p:spTree>
    <p:custDataLst>
      <p:tags r:id="rId10"/>
    </p:custData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mn-lt"/>
              </a:rPr>
              <a:t>14.1.1</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mn-lt"/>
              </a:rPr>
              <a:t>了解电子邮件服务的概念和优点</a:t>
            </a:r>
            <a:endPar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mn-lt"/>
            </a:endParaRPr>
          </a:p>
        </p:txBody>
      </p:sp>
      <p:sp>
        <p:nvSpPr>
          <p:cNvPr id="11" name="Title 6"/>
          <p:cNvSpPr txBox="1"/>
          <p:nvPr>
            <p:custDataLst>
              <p:tags r:id="rId6"/>
            </p:custDataLst>
          </p:nvPr>
        </p:nvSpPr>
        <p:spPr>
          <a:xfrm>
            <a:off x="1948180" y="2314575"/>
            <a:ext cx="10919460" cy="4097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 </a:t>
            </a: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发送速度快</a:t>
            </a: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 </a:t>
            </a: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信息多样化</a:t>
            </a: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a:t>
            </a: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收发方便</a:t>
            </a: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4.</a:t>
            </a: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成本低廉</a:t>
            </a: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altLang="zh-CN" sz="19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a:t>
            </a:r>
            <a:r>
              <a:rPr lang="zh-CN" altLang="en-US" sz="19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广泛的交流对象</a:t>
            </a: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altLang="zh-CN" sz="19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6.</a:t>
            </a:r>
            <a:r>
              <a:rPr lang="zh-CN" altLang="en-US" sz="19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安全</a:t>
            </a: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20395" y="1446530"/>
            <a:ext cx="6096000" cy="460375"/>
          </a:xfrm>
          <a:prstGeom prst="rect">
            <a:avLst/>
          </a:prstGeom>
          <a:noFill/>
        </p:spPr>
        <p:txBody>
          <a:bodyPr wrap="square" rtlCol="0" anchor="t">
            <a:spAutoFit/>
          </a:bodyPr>
          <a:p>
            <a:pPr>
              <a:lnSpc>
                <a:spcPct val="100000"/>
              </a:lnSpc>
            </a:pPr>
            <a:r>
              <a:rPr lang="zh-CN" altLang="en-US" sz="2400" b="1" dirty="0" err="1">
                <a:solidFill>
                  <a:schemeClr val="dk1"/>
                </a:solidFill>
                <a:latin typeface="黑体" panose="02010609060101010101" charset="-122"/>
                <a:ea typeface="黑体" panose="02010609060101010101" charset="-122"/>
                <a:cs typeface="汉仪旗黑-85S" panose="00020600040101010101" charset="-128"/>
                <a:sym typeface="+mn-lt"/>
              </a:rPr>
              <a:t>优点</a:t>
            </a:r>
            <a:endParaRPr lang="zh-CN" altLang="en-US" sz="2400" b="1" dirty="0" err="1">
              <a:solidFill>
                <a:schemeClr val="dk1"/>
              </a:solidFill>
              <a:latin typeface="黑体" panose="02010609060101010101" charset="-122"/>
              <a:ea typeface="黑体" panose="02010609060101010101" charset="-122"/>
              <a:cs typeface="汉仪旗黑-85S" panose="00020600040101010101" charset="-128"/>
              <a:sym typeface="+mn-lt"/>
            </a:endParaRPr>
          </a:p>
        </p:txBody>
      </p:sp>
    </p:spTree>
    <p:custDataLst>
      <p:tags r:id="rId7"/>
    </p:custData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14.1.2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熟悉电子邮件系统的组成</a:t>
            </a:r>
            <a:endPar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97535" y="1727200"/>
            <a:ext cx="11137265" cy="35179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一个电子邮件系统应具有三个主要组成部件，即用户代理（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MUA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）、邮件传输代理（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MTA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）和邮件投递代理（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MDA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zh-CN" altLang="en-US"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一</a:t>
            </a:r>
            <a:r>
              <a:rPr lang="en-US" altLang="zh-CN"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 MUA</a:t>
            </a:r>
            <a:r>
              <a:rPr lang="zh-CN" altLang="en-US"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a:t>
            </a:r>
            <a:r>
              <a:rPr lang="en-US" altLang="zh-CN"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Mail User Agent</a:t>
            </a:r>
            <a:r>
              <a:rPr lang="zh-CN" altLang="en-US"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a:t>
            </a:r>
            <a:r>
              <a:rPr altLang="zh-CN"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 </a:t>
            </a:r>
            <a:endParaRPr lang="zh-CN" altLang="en-US"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MUA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是一个邮件系统的客户端，为用户与邮件系统之间的交流提供一种机制，为用户提供一种可对邮件进行编辑、阅读、发送、存储及管理的工具。</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MUA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是用户与电子邮件系统的接口，在大多数情况下它就是在用户</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PC</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中运行的程序。用户代理至少应当具有撰写、显示、处理、和本地邮件服务器通信的功能。</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14.1.2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熟悉电子邮件系统的组成</a:t>
            </a:r>
            <a:endPar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84835" y="1437005"/>
            <a:ext cx="11149965" cy="409765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zh-CN" altLang="en-US"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二</a:t>
            </a:r>
            <a:r>
              <a:rPr lang="en-US" altLang="zh-CN"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 MTA</a:t>
            </a:r>
            <a:r>
              <a:rPr lang="zh-CN" altLang="en-US"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a:t>
            </a:r>
            <a:r>
              <a:rPr lang="en-US" altLang="zh-CN"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Mail Transfer Agent</a:t>
            </a:r>
            <a:r>
              <a:rPr lang="zh-CN" altLang="en-US"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a:t>
            </a:r>
            <a:r>
              <a:rPr altLang="zh-CN"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 </a:t>
            </a:r>
            <a:endParaRPr lang="zh-CN" altLang="en-US"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MTA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包括邮件服务器和电子邮件使用的协议。邮件服务器需要使用两个不同的协议：一个协议用于发送邮件，即</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SMTP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Simple Mail Transfer Protocol</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，简单邮件传输协议）；另一个协议用于接收邮件，即</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Post Office Protocol</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，邮局协议）。邮件服务器必须能够同时充当客户和服务器。同时，为存储大量的信件，邮件服务器必须提供大容量的存储器，存储所有所属邮件用户的信息及其信件，并对这些数据信息进行管理。</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矩形 3"/>
          <p:cNvSpPr/>
          <p:nvPr/>
        </p:nvSpPr>
        <p:spPr>
          <a:xfrm>
            <a:off x="3622040" y="4265295"/>
            <a:ext cx="5285105" cy="768350"/>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14.1.2 </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熟悉电子邮件系统的组成</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685800" y="1546860"/>
            <a:ext cx="11049635" cy="356171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200000"/>
              </a:lnSpc>
              <a:spcAft>
                <a:spcPts val="800"/>
              </a:spcAft>
            </a:pPr>
            <a:r>
              <a:rPr lang="zh-CN" altLang="en-US"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三</a:t>
            </a:r>
            <a:r>
              <a:rPr lang="en-US" altLang="zh-CN"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 MDA</a:t>
            </a:r>
            <a:r>
              <a:rPr lang="zh-CN" altLang="en-US"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a:t>
            </a:r>
            <a:r>
              <a:rPr lang="en-US" altLang="zh-CN"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Mail Delivery Agent</a:t>
            </a:r>
            <a:r>
              <a:rPr lang="zh-CN" altLang="en-US"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a:t>
            </a:r>
            <a:r>
              <a:rPr altLang="zh-CN"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rPr>
              <a:t> </a:t>
            </a:r>
            <a:endParaRPr lang="zh-CN" altLang="en-US" sz="1800" b="1" spc="100" dirty="0">
              <a:ln w="3175">
                <a:noFill/>
                <a:prstDash val="dash"/>
              </a:ln>
              <a:solidFill>
                <a:srgbClr val="0070C0"/>
              </a:solidFill>
              <a:uFillTx/>
              <a:latin typeface="微软雅黑" panose="020B0503020204020204" charset="-122"/>
              <a:ea typeface="微软雅黑" panose="020B0503020204020204" charset="-122"/>
              <a:cs typeface="微软雅黑" panose="020B0503020204020204" charset="-122"/>
            </a:endParaRPr>
          </a:p>
          <a:p>
            <a:pPr algn="l" fontAlgn="auto">
              <a:lnSpc>
                <a:spcPct val="20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MDA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MTA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接收邮件并依照邮件发送的目的地将该邮件放置到本机账户的收件箱中，或者再经由</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MTA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将信件转送到另一个</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MTA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。此外</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MDA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还具有邮件过滤等功能。</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20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电子邮件地址格式由</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TCP/IP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协议体系的电子邮件系统规定，格式如下：。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20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收件人邮箱名</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邮箱所在主机的域名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14.1.3</a:t>
            </a:r>
            <a:r>
              <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解析电子邮件传输过程</a:t>
            </a:r>
            <a:endParaRPr lang="zh-CN" altLang="en-US"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657225" y="1257935"/>
            <a:ext cx="9022080" cy="89344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如图所示，用户</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要发一封邮件给用户</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B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pic>
        <p:nvPicPr>
          <p:cNvPr id="19" name="图片 18"/>
          <p:cNvPicPr>
            <a:picLocks noChangeAspect="1"/>
          </p:cNvPicPr>
          <p:nvPr/>
        </p:nvPicPr>
        <p:blipFill>
          <a:blip r:embed="rId7"/>
          <a:stretch>
            <a:fillRect/>
          </a:stretch>
        </p:blipFill>
        <p:spPr>
          <a:xfrm>
            <a:off x="2531745" y="2647315"/>
            <a:ext cx="6924675" cy="3390900"/>
          </a:xfrm>
          <a:prstGeom prst="rect">
            <a:avLst/>
          </a:prstGeom>
        </p:spPr>
      </p:pic>
    </p:spTree>
    <p:custDataLst>
      <p:tags r:id="rId8"/>
    </p:custDataLst>
  </p:cSld>
  <p:clrMapOvr>
    <a:masterClrMapping/>
  </p:clrMapOvr>
  <p:transition spd="med"/>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11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2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2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12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13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3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13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14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14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14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14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161.xml><?xml version="1.0" encoding="utf-8"?>
<p:tagLst xmlns:p="http://schemas.openxmlformats.org/presentationml/2006/main">
  <p:tag name="KSO_WM_UNIT_ISCONTENTSTITLE" val="0"/>
  <p:tag name="KSO_WM_UNIT_ISNUMDGMTITLE" val="0"/>
  <p:tag name="KSO_WM_UNIT_PRESET_TEXT" val="极简大气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5_1*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62.xml><?xml version="1.0" encoding="utf-8"?>
<p:tagLst xmlns:p="http://schemas.openxmlformats.org/presentationml/2006/main">
  <p:tag name="KSO_WM_TEMPLATE_THUMBS_INDEX" val="1、2、6、7、9、11、14、15"/>
  <p:tag name="KSO_WM_SLIDE_ID" val="custom2020254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5"/>
  <p:tag name="KSO_WM_SLIDE_LAYOUT" val="a_b"/>
  <p:tag name="KSO_WM_SLIDE_LAYOUT_CNT" val="1_3"/>
</p:tagLst>
</file>

<file path=ppt/tags/tag1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18475_1*i*1"/>
  <p:tag name="KSO_WM_TEMPLATE_CATEGORY" val="diagram"/>
  <p:tag name="KSO_WM_TEMPLATE_INDEX" val="2021847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ISCONTENTSTITLE" val="1"/>
  <p:tag name="KSO_WM_UNIT_ISNUMDGMTITLE" val="0"/>
  <p:tag name="KSO_WM_UNIT_PRESET_TEXT" val="目 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18475_1*a*1"/>
  <p:tag name="KSO_WM_TEMPLATE_CATEGORY" val="diagram"/>
  <p:tag name="KSO_WM_TEMPLATE_INDEX" val="20218475"/>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18475_1*i*2"/>
  <p:tag name="KSO_WM_TEMPLATE_CATEGORY" val="diagram"/>
  <p:tag name="KSO_WM_TEMPLATE_INDEX" val="20218475"/>
  <p:tag name="KSO_WM_UNIT_LAYERLEVEL" val="1"/>
  <p:tag name="KSO_WM_TAG_VERSION" val="1.0"/>
  <p:tag name="KSO_WM_BEAUTIFY_FLAG" val="#wm#"/>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8475_1*l_h_i*1_1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814960629921,&quot;left&quot;:424.5309448818897,&quot;top&quot;:139.35,&quot;width&quot;:506.458267716535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475_1*l_h_f*1_1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814960629921,&quot;left&quot;:424.5309448818897,&quot;top&quot;:139.35,&quot;width&quot;:506.4582677165355}"/>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8475_1*l_h_i*1_1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814960629921,&quot;left&quot;:424.5309448818897,&quot;top&quot;:139.35,&quot;width&quot;:506.4582677165355}"/>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8475_1*l_h_i*1_2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814960629921,&quot;left&quot;:424.5309448818897,&quot;top&quot;:139.35,&quot;width&quot;:506.4582677165355}"/>
</p:tagLst>
</file>

<file path=ppt/tags/tag173.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8475_1*l_h_f*1_2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814960629921,&quot;left&quot;:424.5309448818897,&quot;top&quot;:139.35,&quot;width&quot;:506.4582677165355}"/>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8475_1*l_h_i*1_2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814960629921,&quot;left&quot;:424.5309448818897,&quot;top&quot;:139.35,&quot;width&quot;:506.4582677165355}"/>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8475_1*l_h_i*1_3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814960629921,&quot;left&quot;:424.5309448818897,&quot;top&quot;:139.35,&quot;width&quot;:506.4582677165355}"/>
</p:tagLst>
</file>

<file path=ppt/tags/tag176.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8475_1*l_h_f*1_3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814960629921,&quot;left&quot;:424.5309448818897,&quot;top&quot;:139.35,&quot;width&quot;:506.4582677165355}"/>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8475_1*l_h_i*1_3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814960629921,&quot;left&quot;:424.5309448818897,&quot;top&quot;:139.35,&quot;width&quot;:506.4582677165355}"/>
</p:tagLst>
</file>

<file path=ppt/tags/tag178.xml><?xml version="1.0" encoding="utf-8"?>
<p:tagLst xmlns:p="http://schemas.openxmlformats.org/presentationml/2006/main">
  <p:tag name="KSO_WM_BEAUTIFY_FLAG" val="#wm#"/>
  <p:tag name="KSO_WM_TEMPLATE_CATEGORY" val="diagram"/>
  <p:tag name="KSO_WM_TEMPLATE_INDEX" val="20218475"/>
  <p:tag name="KSO_WM_SLIDE_ID" val="diagram20218475_1"/>
  <p:tag name="KSO_WM_TEMPLATE_SUBCATEGORY" val="0"/>
  <p:tag name="KSO_WM_TEMPLATE_MASTER_TYPE" val="0"/>
  <p:tag name="KSO_WM_TEMPLATE_COLOR_TYPE" val="0"/>
  <p:tag name="KSO_WM_SLIDE_TYPE" val="contents"/>
  <p:tag name="KSO_WM_SLIDE_SUBTYPE" val="diag"/>
  <p:tag name="KSO_WM_SLIDE_ITEM_CNT" val="4"/>
  <p:tag name="KSO_WM_SLIDE_INDEX" val="1"/>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Lst>
</file>

<file path=ppt/tags/tag17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183.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673_1*f*1"/>
  <p:tag name="KSO_WM_TEMPLATE_CATEGORY" val="diagram"/>
  <p:tag name="KSO_WM_TEMPLATE_INDEX" val="20213673"/>
  <p:tag name="KSO_WM_UNIT_LAYERLEVEL" val="1"/>
  <p:tag name="KSO_WM_TAG_VERSION" val="1.0"/>
  <p:tag name="KSO_WM_BEAUTIFY_FLAG" val="#wm#"/>
  <p:tag name="KSO_WM_UNIT_DEFAULT_FONT" val="14;20;2"/>
  <p:tag name="KSO_WM_UNIT_BLOCK" val="0"/>
  <p:tag name="KSO_WM_UNIT_VALUE" val="225"/>
  <p:tag name="KSO_WM_UNIT_SHOW_EDIT_AREA_INDICATION" val="1"/>
  <p:tag name="KSO_WM_CHIP_GROUPID" val="5e6b05596848fb12bee65ac8"/>
  <p:tag name="KSO_WM_CHIP_XID" val="5e6b05596848fb12bee65aca"/>
  <p:tag name="KSO_WM_UNIT_DEC_AREA_ID" val="c5974a3a47a7438db28ffdaeb587b99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e2b0899fbad14fb9990a409e9b2989d8"/>
  <p:tag name="KSO_WM_UNIT_SUPPORT_UNIT_TYPE" val="[&quot;d&quot;,&quot;β&quot;,&quot;θ&quot;]"/>
  <p:tag name="KSO_WM_UNIT_TEXT_FILL_FORE_SCHEMECOLOR_INDEX_BRIGHTNESS" val="0.25"/>
  <p:tag name="KSO_WM_UNIT_TEXT_FILL_FORE_SCHEMECOLOR_INDEX" val="13"/>
  <p:tag name="KSO_WM_UNIT_TEXT_FILL_TYPE" val="1"/>
  <p:tag name="KSO_WM_TEMPLATE_ASSEMBLE_XID" val="60656eb54054ed1e2fb7fe8f"/>
  <p:tag name="KSO_WM_TEMPLATE_ASSEMBLE_GROUPID" val="60656eb54054ed1e2fb7fe8f"/>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673_1*i*1"/>
  <p:tag name="KSO_WM_TEMPLATE_CATEGORY" val="diagram"/>
  <p:tag name="KSO_WM_TEMPLATE_INDEX" val="20213673"/>
  <p:tag name="KSO_WM_UNIT_LAYERLEVEL" val="1"/>
  <p:tag name="KSO_WM_TAG_VERSION" val="1.0"/>
  <p:tag name="KSO_WM_BEAUTIFY_FLAG" val="#wm#"/>
  <p:tag name="KSO_WM_UNIT_BLOCK" val="0"/>
  <p:tag name="KSO_WM_UNIT_SM_LIMIT_TYPE" val="2"/>
  <p:tag name="KSO_WM_UNIT_DEC_AREA_ID" val="77a68b76df7a44bd8803cebad9e0ff01"/>
  <p:tag name="KSO_WM_UNIT_DECORATE_INFO" val="{&quot;DecorateInfoH&quot;:{&quot;IsAbs&quot;:false},&quot;DecorateInfoW&quot;:{&quot;IsAbs&quot;:false},&quot;DecorateInfoX&quot;:{&quot;IsAbs&quot;:false,&quot;Pos&quot;:1},&quot;DecorateInfoY&quot;:{&quot;IsAbs&quot;:false,&quot;Pos&quot;:1},&quot;ReferentInfo&quot;:{&quot;Id&quot;:&quot;c5974a3a47a7438db28ffdaeb587b99c&quot;,&quot;X&quot;:{&quot;Pos&quot;:1},&quot;Y&quot;:{&quot;Pos&quot;:1}},&quot;whChangeMode&quot;:1}"/>
  <p:tag name="KSO_WM_CHIP_GROUPID" val="5f5ee1ca4d6848d78f644aed"/>
  <p:tag name="KSO_WM_CHIP_XID" val="5f69675b553136823a5e61e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450"/>
  <p:tag name="KSO_WM_TEMPLATE_ASSEMBLE_XID" val="60656eb54054ed1e2fb7fe8f"/>
  <p:tag name="KSO_WM_TEMPLATE_ASSEMBLE_GROUPID" val="60656eb54054ed1e2fb7fe8f"/>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3673_1*i*2"/>
  <p:tag name="KSO_WM_TEMPLATE_CATEGORY" val="diagram"/>
  <p:tag name="KSO_WM_TEMPLATE_INDEX" val="20213673"/>
  <p:tag name="KSO_WM_UNIT_LAYERLEVEL" val="1"/>
  <p:tag name="KSO_WM_TAG_VERSION" val="1.0"/>
  <p:tag name="KSO_WM_BEAUTIFY_FLAG" val="#wm#"/>
  <p:tag name="KSO_WM_UNIT_BLOCK" val="0"/>
  <p:tag name="KSO_WM_UNIT_SM_LIMIT_TYPE" val="0"/>
  <p:tag name="KSO_WM_UNIT_DEC_AREA_ID" val="f8361c95c6a14706b337364fb1f6f01e"/>
  <p:tag name="KSO_WM_UNIT_DECORATE_INFO" val="{&quot;DecorateInfoH&quot;:{&quot;IsAbs&quot;:true},&quot;DecorateInfoW&quot;:{&quot;IsAbs&quot;:true},&quot;DecorateInfoX&quot;:{&quot;IsAbs&quot;:true,&quot;Pos&quot;:0},&quot;DecorateInfoY&quot;:{&quot;IsAbs&quot;:true,&quot;Pos&quot;:0},&quot;ReferentInfo&quot;:{&quot;Id&quot;:&quot;c5974a3a47a7438db28ffdaeb587b99c&quot;,&quot;X&quot;:{&quot;Pos&quot;:2},&quot;Y&quot;:{&quot;Pos&quot;:0}},&quot;whChangeMode&quot;:0}"/>
  <p:tag name="KSO_WM_CHIP_GROUPID" val="5f5ee1ca4d6848d78f644aed"/>
  <p:tag name="KSO_WM_CHIP_XID" val="5f69675b553136823a5e61e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6eb54054ed1e2fb7fe8f"/>
  <p:tag name="KSO_WM_TEMPLATE_ASSEMBLE_GROUPID" val="60656eb54054ed1e2fb7fe8f"/>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3673_1*i*3"/>
  <p:tag name="KSO_WM_TEMPLATE_CATEGORY" val="diagram"/>
  <p:tag name="KSO_WM_TEMPLATE_INDEX" val="20213673"/>
  <p:tag name="KSO_WM_UNIT_LAYERLEVEL" val="1"/>
  <p:tag name="KSO_WM_TAG_VERSION" val="1.0"/>
  <p:tag name="KSO_WM_BEAUTIFY_FLAG" val="#wm#"/>
  <p:tag name="KSO_WM_UNIT_BLOCK" val="0"/>
  <p:tag name="KSO_WM_UNIT_SM_LIMIT_TYPE" val="0"/>
  <p:tag name="KSO_WM_UNIT_DEC_AREA_ID" val="78eaa76c012f411782417439eb047a85"/>
  <p:tag name="KSO_WM_UNIT_DECORATE_INFO" val="{&quot;DecorateInfoH&quot;:{&quot;IsAbs&quot;:true},&quot;DecorateInfoW&quot;:{&quot;IsAbs&quot;:true},&quot;DecorateInfoX&quot;:{&quot;IsAbs&quot;:true,&quot;Pos&quot;:2},&quot;DecorateInfoY&quot;:{&quot;IsAbs&quot;:true,&quot;Pos&quot;:2},&quot;ReferentInfo&quot;:{&quot;Id&quot;:&quot;c5974a3a47a7438db28ffdaeb587b99c&quot;,&quot;X&quot;:{&quot;Pos&quot;:0},&quot;Y&quot;:{&quot;Pos&quot;:2}},&quot;whChangeMode&quot;:0}"/>
  <p:tag name="KSO_WM_CHIP_GROUPID" val="5f5ee1ca4d6848d78f644aed"/>
  <p:tag name="KSO_WM_CHIP_XID" val="5f69675b553136823a5e61e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
  <p:tag name="KSO_WM_TEMPLATE_ASSEMBLE_XID" val="60656eb54054ed1e2fb7fe8f"/>
  <p:tag name="KSO_WM_TEMPLATE_ASSEMBLE_GROUPID" val="60656eb54054ed1e2fb7fe8f"/>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9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93.xml><?xml version="1.0" encoding="utf-8"?>
<p:tagLst xmlns:p="http://schemas.openxmlformats.org/presentationml/2006/main">
  <p:tag name="KSO_WM_SLIDE_ID" val="diagram20213673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3673"/>
  <p:tag name="KSO_WM_SLIDE_LAYOUT" val="a_f"/>
  <p:tag name="KSO_WM_SLIDE_LAYOUT_CNT" val="1_1"/>
  <p:tag name="KSO_WM_SLIDE_TYPE" val="text"/>
  <p:tag name="KSO_WM_SLIDE_SUBTYPE" val="pureTxt"/>
  <p:tag name="KSO_WM_SLIDE_LAYOUTTYPE" val="topbottom"/>
  <p:tag name="KSO_WM_SLIDE_SIZE" val="864*420"/>
  <p:tag name="KSO_WM_SLIDE_POSITION" val="47*48"/>
  <p:tag name="KSO_WM_SLIDE_RATIO" val="1.777778"/>
  <p:tag name="KSO_WM_SLIDE_BACKGROUND" val="[&quot;general&quot;]"/>
  <p:tag name="KSO_WM_SLIDE_BACKGROUND_TYPE" val="general"/>
  <p:tag name="KSO_WM_SLIDE_BK_DARK_LIGHT" val="2"/>
  <p:tag name="KSO_WM_TEMPLATE_THUMBS_INDEX" val="1、4、7、12、13、14、15、16、17、18、20、24、25、28、33、36、40、43、44"/>
  <p:tag name="KSO_WM_SLIDE_LAYOUT_INFO" val="{&quot;backgroundInfo&quot;:[{&quot;bottom&quot;:0,&quot;bottomAbs&quot;:false,&quot;left&quot;:0,&quot;leftAbs&quot;:false,&quot;right&quot;:0,&quot;rightAbs&quot;:false,&quot;top&quot;:0,&quot;topAbs&quot;:false,&quot;type&quot;:&quot;general&quot;}],&quot;id&quot;:&quot;2021-04-01T15:14:58&quot;,&quot;maxSize&quot;:{&quot;size1&quot;:31.1},&quot;minSize&quot;:{&quot;size1&quot;:20},&quot;normalSize&quot;:{&quot;size1&quot;:20.00018518518518},&quot;subLayout&quot;:[{&quot;id&quot;:&quot;2021-04-01T15:14:58&quot;,&quot;margin&quot;:{&quot;bottom&quot;:0.21199998259544373,&quot;left&quot;:1.6929999589920044,&quot;right&quot;:1.6929999589920044,&quot;top&quot;:1.6929999589920044},&quot;type&quot;:0},{&quot;id&quot;:&quot;2021-04-01T15:14:58&quot;,&quot;margin&quot;:{&quot;bottom&quot;:2.117000102996826,&quot;left&quot;:5.502999782562256,&quot;right&quot;:5.502999782562256,&quot;top&quot;:1.6929999589920044},&quot;type&quot;:0}],&quot;type&quot;: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CHIP_FILLPROP" val="[[{&quot;text_align&quot;:&quot;ct&quot;,&quot;text_direction&quot;:&quot;horizontal&quot;,&quot;support_big_font&quot;:false,&quot;picture_toward&quot;:0,&quot;picture_dockside&quot;:[],&quot;fill_id&quot;:&quot;f4e552a498f24ec88a7a49012f3332fe&quot;,&quot;fill_align&quot;:&quot;ct&quot;,&quot;chip_types&quot;:[&quot;header&quot;]},{&quot;text_align&quot;:&quot;lm&quot;,&quot;text_direction&quot;:&quot;horizontal&quot;,&quot;support_features&quot;:[&quot;collage&quot;],&quot;support_big_font&quot;:false,&quot;picture_toward&quot;:0,&quot;picture_dockside&quot;:[],&quot;fill_id&quot;:&quot;174da224636a4d3fbb0d51f2ce0d7c1d&quot;,&quot;fill_align&quot;:&quot;cm&quot;,&quot;chip_types&quot;:[&quot;pictext&quot;,&quot;text&quot;,&quot;picture&quot;,&quot;table&quot;,&quot;video&quot;]}]]"/>
  <p:tag name="FIXED_XID_TMP" val="5f5ee1ca4d6848d78f644aed"/>
  <p:tag name="KSO_WM_CHIP_DECFILLPROP" val="[]"/>
  <p:tag name="KSO_WM_SLIDE_CAN_ADD_NAVIGATION" val="1"/>
  <p:tag name="KSO_WM_CHIP_GROUPID" val="5f5ee1ca4d6848d78f644aed"/>
  <p:tag name="KSO_WM_SLIDE_SUPPORT_FEATURE_TYPE" val="0"/>
  <p:tag name="KSO_WM_TEMPLATE_ASSEMBLE_XID" val="60656eb54054ed1e2fb7fe8f"/>
  <p:tag name="KSO_WM_TEMPLATE_ASSEMBLE_GROUPID" val="60656eb54054ed1e2fb7fe8f"/>
</p:tagLst>
</file>

<file path=ppt/tags/tag1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9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9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8:29&quot;,&quot;maxSize&quot;:{&quot;size1&quot;:20},&quot;minSize&quot;:{&quot;size1&quot;:11.2},&quot;normalSize&quot;:{&quot;size1&quot;:11.2},&quot;subLayout&quot;:[{&quot;id&quot;:&quot;2025-07-20T22:58:29&quot;,&quot;margin&quot;:{&quot;bottom&quot;:0.025999998673796654,&quot;left&quot;:1.2699999809265137,&quot;right&quot;:1.2699999809265137,&quot;top&quot;:0.4230000376701355},&quot;type&quot;:0},{&quot;id&quot;:&quot;2025-07-20T22:58: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0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0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0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8:29&quot;,&quot;maxSize&quot;:{&quot;size1&quot;:20},&quot;minSize&quot;:{&quot;size1&quot;:11.2},&quot;normalSize&quot;:{&quot;size1&quot;:11.2},&quot;subLayout&quot;:[{&quot;id&quot;:&quot;2025-07-20T22:58:29&quot;,&quot;margin&quot;:{&quot;bottom&quot;:0.025999998673796654,&quot;left&quot;:1.2699999809265137,&quot;right&quot;:1.2699999809265137,&quot;top&quot;:0.4230000376701355},&quot;type&quot;:0},{&quot;id&quot;:&quot;2025-07-20T22:58: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1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1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1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8:29&quot;,&quot;maxSize&quot;:{&quot;size1&quot;:20},&quot;minSize&quot;:{&quot;size1&quot;:11.2},&quot;normalSize&quot;:{&quot;size1&quot;:11.2},&quot;subLayout&quot;:[{&quot;id&quot;:&quot;2025-07-20T22:58:29&quot;,&quot;margin&quot;:{&quot;bottom&quot;:0.025999998673796654,&quot;left&quot;:1.2699999809265137,&quot;right&quot;:1.2699999809265137,&quot;top&quot;:0.4230000376701355},&quot;type&quot;:0},{&quot;id&quot;:&quot;2025-07-20T22:58: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1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2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8:29&quot;,&quot;maxSize&quot;:{&quot;size1&quot;:20},&quot;minSize&quot;:{&quot;size1&quot;:11.2},&quot;normalSize&quot;:{&quot;size1&quot;:11.2},&quot;subLayout&quot;:[{&quot;id&quot;:&quot;2025-07-20T22:58:29&quot;,&quot;margin&quot;:{&quot;bottom&quot;:0.025999998673796654,&quot;left&quot;:1.2699999809265137,&quot;right&quot;:1.2699999809265137,&quot;top&quot;:0.4230000376701355},&quot;type&quot;:0},{&quot;id&quot;:&quot;2025-07-20T22:58: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2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2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2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8:29&quot;,&quot;maxSize&quot;:{&quot;size1&quot;:20},&quot;minSize&quot;:{&quot;size1&quot;:11.2},&quot;normalSize&quot;:{&quot;size1&quot;:11.2},&quot;subLayout&quot;:[{&quot;id&quot;:&quot;2025-07-20T22:58:29&quot;,&quot;margin&quot;:{&quot;bottom&quot;:0.025999998673796654,&quot;left&quot;:1.2699999809265137,&quot;right&quot;:1.2699999809265137,&quot;top&quot;:0.4230000376701355},&quot;type&quot;:0},{&quot;id&quot;:&quot;2025-07-20T22:58: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3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3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3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8:29&quot;,&quot;maxSize&quot;:{&quot;size1&quot;:20},&quot;minSize&quot;:{&quot;size1&quot;:11.2},&quot;normalSize&quot;:{&quot;size1&quot;:11.2},&quot;subLayout&quot;:[{&quot;id&quot;:&quot;2025-07-20T22:58:29&quot;,&quot;margin&quot;:{&quot;bottom&quot;:0.025999998673796654,&quot;left&quot;:1.2699999809265137,&quot;right&quot;:1.2699999809265137,&quot;top&quot;:0.4230000376701355},&quot;type&quot;:0},{&quot;id&quot;:&quot;2025-07-20T22:58: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4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24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8:29&quot;,&quot;maxSize&quot;:{&quot;size1&quot;:20},&quot;minSize&quot;:{&quot;size1&quot;:11.2},&quot;normalSize&quot;:{&quot;size1&quot;:11.2},&quot;subLayout&quot;:[{&quot;id&quot;:&quot;2025-07-20T22:58:29&quot;,&quot;margin&quot;:{&quot;bottom&quot;:0.025999998673796654,&quot;left&quot;:1.2699999809265137,&quot;right&quot;:1.2699999809265137,&quot;top&quot;:0.4230000376701355},&quot;type&quot;:0},{&quot;id&quot;:&quot;2025-07-20T22:58:29&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4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244.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47.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5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5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5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5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6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6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7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7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7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8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8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8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8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9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9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0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0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07.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308.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309.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1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1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1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2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2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2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2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374_1*f*1"/>
  <p:tag name="KSO_WM_TEMPLATE_CATEGORY" val="diagram"/>
  <p:tag name="KSO_WM_TEMPLATE_INDEX" val="20211374"/>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d72eef5654c444c8986001a0cf6edb7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99ba15c18c148f1aad4389c87beee3e"/>
  <p:tag name="KSO_WM_UNIT_SUPPORT_BIG_FONT" val="1"/>
  <p:tag name="KSO_WM_UNIT_TEXT_FILL_FORE_SCHEMECOLOR_INDEX_BRIGHTNESS" val="0.25"/>
  <p:tag name="KSO_WM_UNIT_TEXT_FILL_FORE_SCHEMECOLOR_INDEX" val="13"/>
  <p:tag name="KSO_WM_UNIT_TEXT_FILL_TYPE" val="1"/>
  <p:tag name="KSO_WM_TEMPLATE_ASSEMBLE_XID" val="60656efc4054ed1e2fb801da"/>
  <p:tag name="KSO_WM_TEMPLATE_ASSEMBLE_GROUPID" val="60656efc4054ed1e2fb801da"/>
  <p:tag name="WM_BEAUTIFY_ZORDER_FLAG_TAG" val="4"/>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374_1*i*1"/>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a70ddfdcb3c64a239e5702c6dc4104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5"/>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374_1*i*2"/>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f1d05f5920ab4faa98c6ac4ec217b8e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6"/>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374_1*i*3"/>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7507b5e27a4f4e699ba58557b5cab2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7"/>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3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3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374_1*f*1"/>
  <p:tag name="KSO_WM_TEMPLATE_CATEGORY" val="diagram"/>
  <p:tag name="KSO_WM_TEMPLATE_INDEX" val="20211374"/>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d72eef5654c444c8986001a0cf6edb7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99ba15c18c148f1aad4389c87beee3e"/>
  <p:tag name="KSO_WM_UNIT_SUPPORT_BIG_FONT" val="1"/>
  <p:tag name="KSO_WM_UNIT_TEXT_FILL_FORE_SCHEMECOLOR_INDEX_BRIGHTNESS" val="0.25"/>
  <p:tag name="KSO_WM_UNIT_TEXT_FILL_FORE_SCHEMECOLOR_INDEX" val="13"/>
  <p:tag name="KSO_WM_UNIT_TEXT_FILL_TYPE" val="1"/>
  <p:tag name="KSO_WM_TEMPLATE_ASSEMBLE_XID" val="60656efc4054ed1e2fb801da"/>
  <p:tag name="KSO_WM_TEMPLATE_ASSEMBLE_GROUPID" val="60656efc4054ed1e2fb801da"/>
  <p:tag name="WM_BEAUTIFY_ZORDER_FLAG_TAG" val="4"/>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374_1*i*1"/>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a70ddfdcb3c64a239e5702c6dc4104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5"/>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374_1*i*2"/>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f1d05f5920ab4faa98c6ac4ec217b8e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6"/>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374_1*i*3"/>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7507b5e27a4f4e699ba58557b5cab2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7"/>
</p:tagLst>
</file>

<file path=ppt/tags/tag3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4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374_1*f*1"/>
  <p:tag name="KSO_WM_TEMPLATE_CATEGORY" val="diagram"/>
  <p:tag name="KSO_WM_TEMPLATE_INDEX" val="20211374"/>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d72eef5654c444c8986001a0cf6edb7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99ba15c18c148f1aad4389c87beee3e"/>
  <p:tag name="KSO_WM_UNIT_SUPPORT_BIG_FONT" val="1"/>
  <p:tag name="KSO_WM_UNIT_TEXT_FILL_FORE_SCHEMECOLOR_INDEX_BRIGHTNESS" val="0.25"/>
  <p:tag name="KSO_WM_UNIT_TEXT_FILL_FORE_SCHEMECOLOR_INDEX" val="13"/>
  <p:tag name="KSO_WM_UNIT_TEXT_FILL_TYPE" val="1"/>
  <p:tag name="KSO_WM_TEMPLATE_ASSEMBLE_XID" val="60656efc4054ed1e2fb801da"/>
  <p:tag name="KSO_WM_TEMPLATE_ASSEMBLE_GROUPID" val="60656efc4054ed1e2fb801da"/>
  <p:tag name="WM_BEAUTIFY_ZORDER_FLAG_TAG" val="4"/>
</p:tagLst>
</file>

<file path=ppt/tags/tag344.xml><?xml version="1.0" encoding="utf-8"?>
<p:tagLst xmlns:p="http://schemas.openxmlformats.org/presentationml/2006/main">
  <p:tag name="TABLE_ENDDRAG_ORIGIN_RECT" val="636*451"/>
  <p:tag name="TABLE_ENDDRAG_RECT" val="300*72*636*451"/>
  <p:tag name="TABLE_SKINIDX" val="4"/>
  <p:tag name="TABLE_COLORIDX" val="a"/>
</p:tagLst>
</file>

<file path=ppt/tags/tag34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4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4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374_1*f*1"/>
  <p:tag name="KSO_WM_TEMPLATE_CATEGORY" val="diagram"/>
  <p:tag name="KSO_WM_TEMPLATE_INDEX" val="20211374"/>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d72eef5654c444c8986001a0cf6edb7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99ba15c18c148f1aad4389c87beee3e"/>
  <p:tag name="KSO_WM_UNIT_SUPPORT_BIG_FONT" val="1"/>
  <p:tag name="KSO_WM_UNIT_TEXT_FILL_FORE_SCHEMECOLOR_INDEX_BRIGHTNESS" val="0.25"/>
  <p:tag name="KSO_WM_UNIT_TEXT_FILL_FORE_SCHEMECOLOR_INDEX" val="13"/>
  <p:tag name="KSO_WM_UNIT_TEXT_FILL_TYPE" val="1"/>
  <p:tag name="KSO_WM_TEMPLATE_ASSEMBLE_XID" val="60656efc4054ed1e2fb801da"/>
  <p:tag name="KSO_WM_TEMPLATE_ASSEMBLE_GROUPID" val="60656efc4054ed1e2fb801da"/>
  <p:tag name="WM_BEAUTIFY_ZORDER_FLAG_TAG" val="4"/>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374_1*i*1"/>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a70ddfdcb3c64a239e5702c6dc4104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374_1*i*2"/>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f1d05f5920ab4faa98c6ac4ec217b8e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6"/>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374_1*i*3"/>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7507b5e27a4f4e699ba58557b5cab2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7"/>
</p:tagLst>
</file>

<file path=ppt/tags/tag3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5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5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374_1*f*1"/>
  <p:tag name="KSO_WM_TEMPLATE_CATEGORY" val="diagram"/>
  <p:tag name="KSO_WM_TEMPLATE_INDEX" val="20211374"/>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d72eef5654c444c8986001a0cf6edb7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99ba15c18c148f1aad4389c87beee3e"/>
  <p:tag name="KSO_WM_UNIT_SUPPORT_BIG_FONT" val="1"/>
  <p:tag name="KSO_WM_UNIT_TEXT_FILL_FORE_SCHEMECOLOR_INDEX_BRIGHTNESS" val="0.25"/>
  <p:tag name="KSO_WM_UNIT_TEXT_FILL_FORE_SCHEMECOLOR_INDEX" val="13"/>
  <p:tag name="KSO_WM_UNIT_TEXT_FILL_TYPE" val="1"/>
  <p:tag name="KSO_WM_TEMPLATE_ASSEMBLE_XID" val="60656efc4054ed1e2fb801da"/>
  <p:tag name="KSO_WM_TEMPLATE_ASSEMBLE_GROUPID" val="60656efc4054ed1e2fb801da"/>
  <p:tag name="WM_BEAUTIFY_ZORDER_FLAG_TAG" val="4"/>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374_1*i*1"/>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a70ddfdcb3c64a239e5702c6dc4104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5"/>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374_1*i*2"/>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f1d05f5920ab4faa98c6ac4ec217b8e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6"/>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374_1*i*3"/>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7507b5e27a4f4e699ba58557b5cab2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7"/>
</p:tagLst>
</file>

<file path=ppt/tags/tag3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6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6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1374_1*f*1"/>
  <p:tag name="KSO_WM_TEMPLATE_CATEGORY" val="diagram"/>
  <p:tag name="KSO_WM_TEMPLATE_INDEX" val="20211374"/>
  <p:tag name="KSO_WM_UNIT_LAYERLEVEL" val="1"/>
  <p:tag name="KSO_WM_TAG_VERSION" val="1.0"/>
  <p:tag name="KSO_WM_BEAUTIFY_FLAG" val="#wm#"/>
  <p:tag name="KSO_WM_UNIT_DEFAULT_FONT" val="14;20;2"/>
  <p:tag name="KSO_WM_UNIT_BLOCK" val="0"/>
  <p:tag name="KSO_WM_UNIT_VALUE" val="84"/>
  <p:tag name="KSO_WM_UNIT_SHOW_EDIT_AREA_INDICATION" val="1"/>
  <p:tag name="KSO_WM_CHIP_GROUPID" val="5e6b05596848fb12bee65ac8"/>
  <p:tag name="KSO_WM_CHIP_XID" val="5e6b05596848fb12bee65aca"/>
  <p:tag name="KSO_WM_UNIT_DEC_AREA_ID" val="d72eef5654c444c8986001a0cf6edb7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99ba15c18c148f1aad4389c87beee3e"/>
  <p:tag name="KSO_WM_UNIT_SUPPORT_BIG_FONT" val="1"/>
  <p:tag name="KSO_WM_UNIT_TEXT_FILL_FORE_SCHEMECOLOR_INDEX_BRIGHTNESS" val="0.25"/>
  <p:tag name="KSO_WM_UNIT_TEXT_FILL_FORE_SCHEMECOLOR_INDEX" val="13"/>
  <p:tag name="KSO_WM_UNIT_TEXT_FILL_TYPE" val="1"/>
  <p:tag name="KSO_WM_TEMPLATE_ASSEMBLE_XID" val="60656efc4054ed1e2fb801da"/>
  <p:tag name="KSO_WM_TEMPLATE_ASSEMBLE_GROUPID" val="60656efc4054ed1e2fb801da"/>
  <p:tag name="WM_BEAUTIFY_ZORDER_FLAG_TAG" val="4"/>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1374_1*i*1"/>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a70ddfdcb3c64a239e5702c6dc4104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5"/>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1374_1*i*2"/>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f1d05f5920ab4faa98c6ac4ec217b8e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6"/>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1374_1*i*3"/>
  <p:tag name="KSO_WM_TEMPLATE_CATEGORY" val="diagram"/>
  <p:tag name="KSO_WM_TEMPLATE_INDEX" val="20211374"/>
  <p:tag name="KSO_WM_UNIT_LAYERLEVEL" val="1"/>
  <p:tag name="KSO_WM_TAG_VERSION" val="1.0"/>
  <p:tag name="KSO_WM_BEAUTIFY_FLAG" val="#wm#"/>
  <p:tag name="KSO_WM_UNIT_BLOCK" val="0"/>
  <p:tag name="KSO_WM_UNIT_SM_LIMIT_TYPE" val="2"/>
  <p:tag name="KSO_WM_UNIT_DEC_AREA_ID" val="7507b5e27a4f4e699ba58557b5cab2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6db1f49c98c299aacce6af"/>
  <p:tag name="KSO_WM_CHIP_XID" val="5f6db1f49c98c299aacce6b0"/>
  <p:tag name="KSO_WM_UNIT_LINE_FORE_SCHEMECOLOR_INDEX_BRIGHTNESS" val="0"/>
  <p:tag name="KSO_WM_UNIT_LINE_FORE_SCHEMECOLOR_INDEX" val="13"/>
  <p:tag name="KSO_WM_UNIT_LINE_FILL_TYPE" val="2"/>
  <p:tag name="KSO_WM_TEMPLATE_ASSEMBLE_XID" val="60656efc4054ed1e2fb801da"/>
  <p:tag name="KSO_WM_TEMPLATE_ASSEMBLE_GROUPID" val="60656efc4054ed1e2fb801da"/>
  <p:tag name="WM_BEAUTIFY_ZORDER_FLAG_TAG" val="7"/>
</p:tagLst>
</file>

<file path=ppt/tags/tag3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2:59:26&quot;,&quot;maxSize&quot;:{&quot;size1&quot;:20},&quot;minSize&quot;:{&quot;size1&quot;:11.2},&quot;normalSize&quot;:{&quot;size1&quot;:11.2},&quot;subLayout&quot;:[{&quot;id&quot;:&quot;2025-07-20T22:59:26&quot;,&quot;margin&quot;:{&quot;bottom&quot;:0.025999998673796654,&quot;left&quot;:1.2699999809265137,&quot;right&quot;:1.2699999809265137,&quot;top&quot;:0.4230000376701355},&quot;type&quot;:0},{&quot;id&quot;:&quot;2025-07-20T22:59:2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7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377.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3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8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8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8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3:00:23&quot;,&quot;maxSize&quot;:{&quot;size1&quot;:20},&quot;minSize&quot;:{&quot;size1&quot;:11.2},&quot;normalSize&quot;:{&quot;size1&quot;:11.2},&quot;subLayout&quot;:[{&quot;id&quot;:&quot;2025-07-20T23:00:23&quot;,&quot;margin&quot;:{&quot;bottom&quot;:0.025999998673796654,&quot;left&quot;:1.2699999809265137,&quot;right&quot;:1.2699999809265137,&quot;top&quot;:0.4230000376701355},&quot;type&quot;:0},{&quot;id&quot;:&quot;2025-07-20T23:00:2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9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9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9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3:00:23&quot;,&quot;maxSize&quot;:{&quot;size1&quot;:20},&quot;minSize&quot;:{&quot;size1&quot;:11.2},&quot;normalSize&quot;:{&quot;size1&quot;:11.2},&quot;subLayout&quot;:[{&quot;id&quot;:&quot;2025-07-20T23:00:23&quot;,&quot;margin&quot;:{&quot;bottom&quot;:0.025999998673796654,&quot;left&quot;:1.2699999809265137,&quot;right&quot;:1.2699999809265137,&quot;top&quot;:0.4230000376701355},&quot;type&quot;:0},{&quot;id&quot;:&quot;2025-07-20T23:00:2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9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40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20T23:00:23&quot;,&quot;maxSize&quot;:{&quot;size1&quot;:20},&quot;minSize&quot;:{&quot;size1&quot;:11.2},&quot;normalSize&quot;:{&quot;size1&quot;:11.2},&quot;subLayout&quot;:[{&quot;id&quot;:&quot;2025-07-20T23:00:23&quot;,&quot;margin&quot;:{&quot;bottom&quot;:0.025999998673796654,&quot;left&quot;:1.2699999809265137,&quot;right&quot;:1.2699999809265137,&quot;top&quot;:0.4230000376701355},&quot;type&quot;:0},{&quot;id&quot;:&quot;2025-07-20T23:00:23&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333333"/>
      </a:dk2>
      <a:lt2>
        <a:srgbClr val="FFFFFF"/>
      </a:lt2>
      <a:accent1>
        <a:srgbClr val="5C8FC7"/>
      </a:accent1>
      <a:accent2>
        <a:srgbClr val="6E82BA"/>
      </a:accent2>
      <a:accent3>
        <a:srgbClr val="8376B0"/>
      </a:accent3>
      <a:accent4>
        <a:srgbClr val="9868A3"/>
      </a:accent4>
      <a:accent5>
        <a:srgbClr val="AE5B97"/>
      </a:accent5>
      <a:accent6>
        <a:srgbClr val="C44B8A"/>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8902</Words>
  <Application>WPS 演示</Application>
  <PresentationFormat>宽屏</PresentationFormat>
  <Paragraphs>346</Paragraphs>
  <Slides>34</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34</vt:i4>
      </vt:variant>
    </vt:vector>
  </HeadingPairs>
  <TitlesOfParts>
    <vt:vector size="48" baseType="lpstr">
      <vt:lpstr>Arial</vt:lpstr>
      <vt:lpstr>宋体</vt:lpstr>
      <vt:lpstr>Wingdings</vt:lpstr>
      <vt:lpstr>微软雅黑</vt:lpstr>
      <vt:lpstr>汉仪旗黑-85S</vt:lpstr>
      <vt:lpstr>黑体</vt:lpstr>
      <vt:lpstr>Viner Hand ITC</vt:lpstr>
      <vt:lpstr>汉仪旗黑-85S</vt:lpstr>
      <vt:lpstr>Segoe UI</vt:lpstr>
      <vt:lpstr>Wingdings</vt:lpstr>
      <vt:lpstr>Arial Unicode MS</vt:lpstr>
      <vt:lpstr>Times New Roman</vt:lpstr>
      <vt:lpstr>Office 主题​​</vt:lpstr>
      <vt:lpstr>1_Office 主题​​</vt:lpstr>
      <vt:lpstr>项目十四  搭建电子邮件服务器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白玉羚</cp:lastModifiedBy>
  <cp:revision>24</cp:revision>
  <dcterms:created xsi:type="dcterms:W3CDTF">2025-07-20T14:58:00Z</dcterms:created>
  <dcterms:modified xsi:type="dcterms:W3CDTF">2025-12-02T14:29:52Z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ICV">
    <vt:lpwstr/>
  </property>
</Properties>
</file>