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31"/>
  </p:handoutMasterIdLst>
  <p:sldIdLst>
    <p:sldId id="257" r:id="rId4"/>
    <p:sldId id="272" r:id="rId5"/>
    <p:sldId id="286" r:id="rId7"/>
    <p:sldId id="259" r:id="rId8"/>
    <p:sldId id="260" r:id="rId9"/>
    <p:sldId id="268" r:id="rId10"/>
    <p:sldId id="263" r:id="rId11"/>
    <p:sldId id="269" r:id="rId12"/>
    <p:sldId id="270" r:id="rId13"/>
    <p:sldId id="271" r:id="rId14"/>
    <p:sldId id="287" r:id="rId15"/>
    <p:sldId id="273" r:id="rId16"/>
    <p:sldId id="274" r:id="rId17"/>
    <p:sldId id="275" r:id="rId18"/>
    <p:sldId id="276" r:id="rId19"/>
    <p:sldId id="277" r:id="rId20"/>
    <p:sldId id="278" r:id="rId21"/>
    <p:sldId id="288" r:id="rId22"/>
    <p:sldId id="279" r:id="rId23"/>
    <p:sldId id="280" r:id="rId24"/>
    <p:sldId id="281" r:id="rId25"/>
    <p:sldId id="282" r:id="rId26"/>
    <p:sldId id="289" r:id="rId27"/>
    <p:sldId id="283" r:id="rId28"/>
    <p:sldId id="284" r:id="rId29"/>
    <p:sldId id="285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2" name="刘 小刘" initials="刘" lastIdx="0" clrIdx="1"/>
  <p:cmAuthor id="3" name="幸全" initials="幸全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tags" Target="../tags/tag260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tags" Target="../tags/tag25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4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image" Target="../media/image1.png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image" Target="../media/image2.png"/><Relationship Id="rId1" Type="http://schemas.openxmlformats.org/officeDocument/2006/relationships/tags" Target="../tags/tag31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6" Type="http://schemas.openxmlformats.org/officeDocument/2006/relationships/slideLayout" Target="../slideLayouts/slideLayout17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tags" Target="../tags/tag327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" Type="http://schemas.openxmlformats.org/officeDocument/2006/relationships/tags" Target="../tags/tag342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58.xml"/><Relationship Id="rId5" Type="http://schemas.openxmlformats.org/officeDocument/2006/relationships/tags" Target="../tags/tag357.xml"/><Relationship Id="rId4" Type="http://schemas.openxmlformats.org/officeDocument/2006/relationships/tags" Target="../tags/tag356.xml"/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" Type="http://schemas.openxmlformats.org/officeDocument/2006/relationships/tags" Target="../tags/tag353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tags" Target="../tags/tag359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" Type="http://schemas.openxmlformats.org/officeDocument/2006/relationships/tags" Target="../tags/tag365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6" Type="http://schemas.openxmlformats.org/officeDocument/2006/relationships/slideLayout" Target="../slideLayouts/slideLayout17.xml"/><Relationship Id="rId25" Type="http://schemas.openxmlformats.org/officeDocument/2006/relationships/tags" Target="../tags/tag225.xml"/><Relationship Id="rId24" Type="http://schemas.openxmlformats.org/officeDocument/2006/relationships/tags" Target="../tags/tag224.xml"/><Relationship Id="rId23" Type="http://schemas.openxmlformats.org/officeDocument/2006/relationships/tags" Target="../tags/tag223.xml"/><Relationship Id="rId22" Type="http://schemas.openxmlformats.org/officeDocument/2006/relationships/tags" Target="../tags/tag222.xml"/><Relationship Id="rId21" Type="http://schemas.openxmlformats.org/officeDocument/2006/relationships/tags" Target="../tags/tag221.xml"/><Relationship Id="rId20" Type="http://schemas.openxmlformats.org/officeDocument/2006/relationships/tags" Target="../tags/tag220.xml"/><Relationship Id="rId2" Type="http://schemas.openxmlformats.org/officeDocument/2006/relationships/tags" Target="../tags/tag202.xml"/><Relationship Id="rId19" Type="http://schemas.openxmlformats.org/officeDocument/2006/relationships/tags" Target="../tags/tag219.xml"/><Relationship Id="rId18" Type="http://schemas.openxmlformats.org/officeDocument/2006/relationships/tags" Target="../tags/tag218.xml"/><Relationship Id="rId17" Type="http://schemas.openxmlformats.org/officeDocument/2006/relationships/tags" Target="../tags/tag217.xml"/><Relationship Id="rId16" Type="http://schemas.openxmlformats.org/officeDocument/2006/relationships/tags" Target="../tags/tag216.xml"/><Relationship Id="rId15" Type="http://schemas.openxmlformats.org/officeDocument/2006/relationships/tags" Target="../tags/tag215.xml"/><Relationship Id="rId14" Type="http://schemas.openxmlformats.org/officeDocument/2006/relationships/tags" Target="../tags/tag214.xml"/><Relationship Id="rId13" Type="http://schemas.openxmlformats.org/officeDocument/2006/relationships/tags" Target="../tags/tag213.xml"/><Relationship Id="rId12" Type="http://schemas.openxmlformats.org/officeDocument/2006/relationships/tags" Target="../tags/tag212.xml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tags" Target="../tags/tag20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760799" y="3429234"/>
            <a:ext cx="7117545" cy="1118535"/>
          </a:xfrm>
        </p:spPr>
        <p:txBody>
          <a:bodyPr>
            <a:normAutofit fontScale="90000"/>
          </a:bodyPr>
          <a:lstStyle/>
          <a:p>
            <a:r>
              <a:rPr lang="zh-CN" altLang="en-US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项目九</a:t>
            </a:r>
            <a:r>
              <a:rPr lang="en-US" altLang="zh-CN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搭建</a:t>
            </a:r>
            <a:r>
              <a:rPr lang="en-US" altLang="zh-CN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NFS</a:t>
            </a:r>
            <a:r>
              <a:rPr lang="zh-CN" altLang="en-US" sz="666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服务器</a:t>
            </a:r>
            <a:endParaRPr lang="zh-CN" altLang="en-US" sz="6665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NFS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8807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如果当前系统中没有安装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所需的软件包，则需要手工进行安装。使用如下命令安装所需的软件包：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3750" y="2112645"/>
            <a:ext cx="11398250" cy="39014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dnf install nfs-utils rpcbind -y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已安装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gssproxy-0.8.4-7.el9.x86_64                 libev-4.33-6.el9.x86_64                  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libnfsidmap-1:2.5.4-37.el9.x86_64           libverto-libev-0.3.2-3.el9.x86_64        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nfs-utils-1:2.5.4-37.el9.x86_64             rpcbind-1.2.6-7.el9.x86_64               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sssd-nfs-idmap-2.9.7-1.el9.x86_64        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完毕！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9.2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NFS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9.2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配置NFS服务器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457835" y="1496060"/>
            <a:ext cx="11276965" cy="4779010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20829" y="1218995"/>
            <a:ext cx="500380" cy="3962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574775" y="1287787"/>
            <a:ext cx="500380" cy="3962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14744" y="6085167"/>
            <a:ext cx="500380" cy="3962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9968690" y="6153960"/>
            <a:ext cx="500380" cy="39624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793750" y="1731010"/>
            <a:ext cx="10603865" cy="43091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如果成功安装了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组件，接下来的工作主要是配置相关文件使服务器提供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服务，步骤如下：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设定某台计算机为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服务器，并在后台启动相关的守护进程（在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中启动）。一般来说，如果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服务器要提供服务，必须启动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inet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个守护进程并保持在后台运行。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规划服务器分区，从安全等方面定义哪些分区作为要共享的文件系统。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在客户端列表中定义每一台客户机的参数。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重新启动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服务器，启动方法可采用命令行的方式，即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/etc/rc.d/init.d/nfs restart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。服务器端文件系统的共享设置有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种方法：一是直接修改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文件；二是用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命令来增加和删除目录；三是图形化的配置方法。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了解NFS网络文件的系统结构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72731" y="1312409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网络文件的系统结构包括如下目录结构：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的主要配置文件，用于设置服务器的共享目录以及目录允许访问的主机、访问权限和其他选项等。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/usr/sbin/exportfs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这是维护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共享资源的命令，我们可以用其重新分享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变更的目录资源，并将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分享的目录卸载或重新分享等。这个命令是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系统中相当重要的一个，至于命令的用法在后面章节再介绍。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了解NFS网络文件的系统结构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64540" y="1623060"/>
            <a:ext cx="10749280" cy="37801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/usr/sbin/showmount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showmount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命令主要用在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端，可以用来查看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共享出来的目录资源。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/var/lib/nfs/*tab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服务器的登录文件都放置到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/var/lib/nfs/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目录中，在该目录下有两个比较重要的登录文件：一个是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，主要记录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所分享出来的目录的完整权限设定值；另一个是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，记录曾经连接到此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主机的相关客户端数据。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配置文件/etc/exports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410950" cy="1472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的主要配置文件只有一个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安装后会在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目录下创建一个空白的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文件，即没有任何的共享目录，用户需要对其进行手工编辑。文件中每一行定义了一个共享目录。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文件内容格式：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1545" y="2312035"/>
            <a:ext cx="1093660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输出目录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06805" y="3264535"/>
            <a:ext cx="10627995" cy="2999740"/>
          </a:xfrm>
          <a:prstGeom prst="rect">
            <a:avLst/>
          </a:prstGeom>
        </p:spPr>
        <p:txBody>
          <a:bodyPr wrap="square">
            <a:spAutoFit/>
          </a:bodyPr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输出目录：是指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系统中需要共享给客户机使用的目录。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5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客户端：是指网络中可以访问这个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输出目录的主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机。客户端常用的指定方式有：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5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地址的主机，例如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192.168.0.200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5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指定子网中的所有主机，例如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192.168.0.0/24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192.168.0.0/255.255.255.0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5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指定域名的主机，例如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david.bsmart.cn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5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指定域中的所有主机，例如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*.bsmart.cn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5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所有主机：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*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配置文件/etc/exports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410950" cy="1472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的主要配置文件只有一个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安装后会在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目录下创建一个空白的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文件，即没有任何的共享目录，用户需要对其进行手工编辑。文件中每一行定义了一个共享目录。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文件内容格式：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175" y="2128520"/>
            <a:ext cx="1093660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输出目录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630" y="2869565"/>
            <a:ext cx="11107420" cy="3692525"/>
          </a:xfrm>
          <a:prstGeom prst="rect">
            <a:avLst/>
          </a:prstGeom>
        </p:spPr>
        <p:txBody>
          <a:bodyPr wrap="square">
            <a:spAutoFit/>
          </a:bodyPr>
          <a:p>
            <a:pPr marL="1066800" indent="-266700" algn="just" defTabSz="266700">
              <a:lnSpc>
                <a:spcPct val="100000"/>
              </a:lnSpc>
              <a:buFont typeface="Wingdings" panose="05000000000000000000"/>
              <a:buChar char=""/>
              <a:tabLst>
                <a:tab pos="533400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选项：用来设置输出目录的访问权限、用户映射等。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主要有以下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类选项：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indent="-266700" algn="just" defTabSz="266700">
              <a:lnSpc>
                <a:spcPct val="100000"/>
              </a:lnSpc>
              <a:tabLst>
                <a:tab pos="5334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）访问权限选项。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设置输出目录只读：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设置输出目录读写：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rw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5365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）用户映射选项。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all_squash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：将远程访问的所有普通用户及所属组都映射为匿名用户或用户组（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nfsnobody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no_all_squash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all_squash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取反（默认设置）。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root_squash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用户及所属组都映射为匿名用户或用户组（默认设置）。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no_root_squash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rootsquash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anonuid=xxx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：将远程访问的所有用户都映射为匿名用户，并指定该用户为本地用户（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UID=xxx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00000"/>
              </a:lnSpc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anongid=xxx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：将远程访问的所有用户组都映射为匿名用户组账户，并指定该匿名用户组账户为本地用户组账户（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GID=xxx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 配置文件/etc/exports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410950" cy="1472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的主要配置文件只有一个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安装后会在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etc/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目录下创建一个空白的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文件，即没有任何的共享目录，用户需要对其进行手工编辑。文件中每一行定义了一个共享目录。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/etc/exports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文件内容格式：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175" y="2312035"/>
            <a:ext cx="1093660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输出目录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客户端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选项（访问权限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用户映射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其他）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430" y="2869565"/>
            <a:ext cx="11690350" cy="34124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536575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）其他选项。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secure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：限制客户端只能从小于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TCP/IP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端口连接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服务器（默认设置）。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insecure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：允许客户端从大于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1024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TCP/IP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端口连接服务器。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sync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：将数据同步写入内存缓冲区与磁盘中，效率低，但可以保证数据的一致性。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async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：将数据先保存在内存缓冲区中，必要时才写入磁盘。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wdelay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：检查是否有相关的写操作，如果有则将这些写操作一起执行，这样可以提高效率（默认设置）。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no_wdelay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：若有写操作则立即执行，应与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sync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配合使用。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subtree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：若输出目录是一个子目录，则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服务器将检查其父目录的权限（默认设置）。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4366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"/>
              <a:tabLst>
                <a:tab pos="536575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no_subtree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：即使输出目录是一个子目录，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服务器也不检查其父目录的权限，这样可以提高效率。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9.3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启动和停止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NFS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启动NFS服务器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975" y="1609725"/>
            <a:ext cx="1074864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为了使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服务器能正常工作，需要启动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两个服务，并且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一定要先于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启动。输入如下：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2615" y="3424555"/>
            <a:ext cx="6096000" cy="13220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~]#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systemctl start rpcbind</a:t>
            </a:r>
            <a:endParaRPr lang="en-US" altLang="zh-CN" sz="20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~]# 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  <a:sym typeface="+mn-ea"/>
              </a:rPr>
              <a:t>systemctl start nfs-server</a:t>
            </a:r>
            <a:endParaRPr lang="en-US" altLang="zh-CN" sz="200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189240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1769980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191072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285508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273240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287340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381776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3695065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启动和停止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383608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47804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349" y="4658016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47987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0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查询NFS服务器状态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766801" y="1218909"/>
            <a:ext cx="10658398" cy="5334225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形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9867967" y="1830612"/>
            <a:ext cx="822185" cy="705924"/>
          </a:xfrm>
          <a:prstGeom prst="rect">
            <a:avLst/>
          </a:prstGeom>
        </p:spPr>
      </p:pic>
      <p:pic>
        <p:nvPicPr>
          <p:cNvPr id="2" name="图片 1" descr="/data/temp/fb039fd9-6578-11f0-a522-9a40389af3ac.jpgfb039fd9-6578-11f0-a522-9a40389af3ac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3113536" y="2536549"/>
            <a:ext cx="5617300" cy="285424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7920">
                <a:moveTo>
                  <a:pt x="0" y="0"/>
                </a:moveTo>
                <a:lnTo>
                  <a:pt x="7920" y="0"/>
                </a:lnTo>
                <a:lnTo>
                  <a:pt x="79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517650" y="1515745"/>
            <a:ext cx="7891780" cy="748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systemctl status nfs-server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3.3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停止NFS服务器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2" name="圆角矩形 21"/>
          <p:cNvSpPr/>
          <p:nvPr>
            <p:custDataLst>
              <p:tags r:id="rId6"/>
            </p:custDataLst>
          </p:nvPr>
        </p:nvSpPr>
        <p:spPr>
          <a:xfrm rot="16200000">
            <a:off x="5480050" y="-2392045"/>
            <a:ext cx="1230630" cy="958469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  <a:effectLst>
            <a:outerShdw blurRad="279400" dist="114300" dir="1020000" algn="b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圆角矩形 22"/>
          <p:cNvSpPr/>
          <p:nvPr>
            <p:custDataLst>
              <p:tags r:id="rId7"/>
            </p:custDataLst>
          </p:nvPr>
        </p:nvSpPr>
        <p:spPr>
          <a:xfrm rot="16200000">
            <a:off x="744220" y="2345690"/>
            <a:ext cx="1228090" cy="110490"/>
          </a:xfrm>
          <a:prstGeom prst="roundRect">
            <a:avLst>
              <a:gd name="adj" fmla="val 789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381000" dist="63500" dir="18900000" algn="bl" rotWithShape="0">
              <a:srgbClr val="4575F0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>
              <a:lnSpc>
                <a:spcPct val="120000"/>
              </a:lnSpc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8"/>
            </p:custDataLst>
          </p:nvPr>
        </p:nvSpPr>
        <p:spPr>
          <a:xfrm rot="16200000">
            <a:off x="5480685" y="-1009650"/>
            <a:ext cx="1230630" cy="958469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  <a:effectLst>
            <a:outerShdw blurRad="279400" dist="114300" dir="1020000" algn="bl" rotWithShape="0">
              <a:schemeClr val="dk1">
                <a:lumMod val="50000"/>
                <a:lumOff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9"/>
            </p:custDataLst>
          </p:nvPr>
        </p:nvSpPr>
        <p:spPr>
          <a:xfrm rot="16200000">
            <a:off x="744855" y="3728085"/>
            <a:ext cx="1228090" cy="110490"/>
          </a:xfrm>
          <a:prstGeom prst="roundRect">
            <a:avLst>
              <a:gd name="adj" fmla="val 789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381000" dist="63500" dir="18900000" algn="bl" rotWithShape="0">
              <a:srgbClr val="4575F0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10"/>
            </p:custDataLst>
          </p:nvPr>
        </p:nvSpPr>
        <p:spPr>
          <a:xfrm rot="16200000">
            <a:off x="5481320" y="394335"/>
            <a:ext cx="1230630" cy="958469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>
            <a:noFill/>
          </a:ln>
          <a:effectLst>
            <a:outerShdw blurRad="279400" dist="114300" dir="1020000" algn="b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圆角矩形 17"/>
          <p:cNvSpPr/>
          <p:nvPr>
            <p:custDataLst>
              <p:tags r:id="rId11"/>
            </p:custDataLst>
          </p:nvPr>
        </p:nvSpPr>
        <p:spPr>
          <a:xfrm rot="16200000">
            <a:off x="745490" y="5146040"/>
            <a:ext cx="1228090" cy="110490"/>
          </a:xfrm>
          <a:prstGeom prst="roundRect">
            <a:avLst>
              <a:gd name="adj" fmla="val 7894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>
            <a:outerShdw blurRad="381000" dist="63500" dir="18900000" algn="bl" rotWithShape="0">
              <a:srgbClr val="4575F0">
                <a:alpha val="4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标题 8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1461135" y="1952625"/>
            <a:ext cx="9427210" cy="113157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18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要停止NFS运行时，需要先停止nfs服务再停止rpcbind服务，系统中有其他服务（如NIS）需要使用时，不需要停止rpcbind服务。</a:t>
            </a:r>
            <a:endParaRPr lang="zh-CN" altLang="zh-CN" sz="18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标题 8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461770" y="3097530"/>
            <a:ext cx="9427210" cy="113157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18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[root@localhost ~]# systemctl stop nfs-server</a:t>
            </a:r>
            <a:endParaRPr lang="zh-CN" altLang="zh-CN" sz="18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标题 8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1462405" y="4236720"/>
            <a:ext cx="9427210" cy="113157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zh-CN" sz="1800" b="0" spc="2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[root@localhost ~]# sudo systemctl stop rpcbind</a:t>
            </a:r>
            <a:endParaRPr lang="zh-CN" altLang="zh-CN" sz="1800" b="0" spc="200"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3.4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设置NFS服务器的自动启动状态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3760" y="1731645"/>
            <a:ext cx="10705465" cy="11811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对于实际的应用系统，每次启动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系统后都手工启动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服务器是不现实的，需要设置系统在指定的运行级别自动启动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0" y="3883025"/>
            <a:ext cx="6096000" cy="922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 #  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systemctl enable nfs-server</a:t>
            </a:r>
            <a:endParaRPr lang="en-US" altLang="zh-CN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[root@localhost ~] #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systemctl enable rpcbind</a:t>
            </a:r>
            <a:endParaRPr lang="en-US" altLang="zh-CN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9.4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配置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NFS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客户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9.4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NFS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客户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3760" y="1731645"/>
            <a:ext cx="10705465" cy="2399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服务器以后，网络中不同的计算机在使用该文件系统之前必须先挂载该文件系统。用户既可以通过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命令挂载，也可以通过在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中加入条目项实现，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的条目项中包括一个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的挂载类型。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文件系统的名称由文件所在的主机名加上被挂载目录的路径名组成，两个部分由冒号分开。例如，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computer1:/home/project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指示一个文件系统被挂载在计算机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computer1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/home/project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9.4.1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利用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showmount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查看服务器上的共享目录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275" y="1611630"/>
            <a:ext cx="1142746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showmount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服务器主机名或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：査看服务器上的输出目录和所有连接客户端的信息。显示格式为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“host:dir”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-d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：只显示被客户端使用的输出目录信息。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l"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-e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：显示服务器上所有的输出目录（共享资源）。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9860" y="1638300"/>
            <a:ext cx="506984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4305" y="3429000"/>
            <a:ext cx="506984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0850" y="4422775"/>
            <a:ext cx="901827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47465" y="5737860"/>
            <a:ext cx="5115560" cy="430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加载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NFS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服务器共享目录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1079500"/>
            <a:ext cx="11427460" cy="56311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系统中加载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服务器上的共享目录可以通过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命令实现，具体命令如下：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mount  -t  nfs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【示例】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加载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192.168.0.16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的服务器上的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/exports/rhel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目录，执行以下步骤：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）创建一个本地目录来加载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服务器上的输出目录，使用以下命令：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~]#mkdir  /mnt/nfs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）使用相应的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命令加载服务器目录。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mount  -t   nfs  192.168.0.16:/exports/rhel/mnt/nfs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此时加载服务器目录已完成。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如果要卸载刚才加载的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共享目录，则执行以下命令：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umount  /mnt/nfs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本地目录中的内容和主机断开。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9.1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安装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NFS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服务器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了解NFS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44150" y="1481439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Network File System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，网络文件系统）是一种使用于分散式文件系统的协议，由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公司开发，于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年向外公布。功能是通过网络让不同的机器、不同的操作系统能够彼此分享各自的数据，让应用程序在客户端通过网络访问位于服务器磁盘中的数据，是在类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系统间实现磁盘文件共享的一种方法。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的基本原则是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允许不同的客户端及服务器端通过一组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分享相同的文件系统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，它是独立于操作系统，允许不同硬件及操作系统共同进行文件的分享。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了解NFS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90245" y="1663700"/>
            <a:ext cx="11144250" cy="4097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在文件传送或信息传送过程中依赖于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Remote Procedure Call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，远程过程调用）是能使客户端执行其他系统中程序的一种机制。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本身是没有提供信息传输协议和功能的，但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却能让我们通过网络进行数据的分享，这是因为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使用了一些其他的传输协议，而这些传输协议用到这个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功能。可以说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本身就是使用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的一个程序，或者说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也是一个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。所以只要用到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的地方都要启动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服务，不论是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 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还是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 Client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。这样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Server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Client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才能通过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来实现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Program Port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的对应。可以这么理解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的关系：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是一个文件系统，而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负责信息的传输。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1176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了解NFS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2" name="椭圆 21"/>
          <p:cNvSpPr/>
          <p:nvPr>
            <p:custDataLst>
              <p:tags r:id="rId6"/>
            </p:custDataLst>
          </p:nvPr>
        </p:nvSpPr>
        <p:spPr>
          <a:xfrm>
            <a:off x="103632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7"/>
            </p:custDataLst>
          </p:nvPr>
        </p:nvSpPr>
        <p:spPr>
          <a:xfrm>
            <a:off x="1081913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椭圆 23"/>
          <p:cNvSpPr/>
          <p:nvPr>
            <p:custDataLst>
              <p:tags r:id="rId8"/>
            </p:custDataLst>
          </p:nvPr>
        </p:nvSpPr>
        <p:spPr>
          <a:xfrm>
            <a:off x="11277600" y="609605"/>
            <a:ext cx="304802" cy="30480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229954" y="3152260"/>
            <a:ext cx="3657624" cy="69596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2400" spc="220" dirty="0">
                <a:solidFill>
                  <a:schemeClr val="lt1">
                    <a:lumMod val="50000"/>
                  </a:schemeClr>
                </a:solidFill>
                <a:uFillTx/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NFS的优点：</a:t>
            </a:r>
            <a:endParaRPr lang="en-US" altLang="zh-CN" sz="2400" spc="220" dirty="0">
              <a:solidFill>
                <a:schemeClr val="lt1">
                  <a:lumMod val="50000"/>
                </a:schemeClr>
              </a:solidFill>
              <a:uFillTx/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5719003" y="1448410"/>
            <a:ext cx="5863397" cy="14586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常用数据可以保存在一台机器上供其他机器访问，因此本地工作站可以使用更少的磁盘空间。</a:t>
            </a:r>
            <a:endParaRPr lang="zh-CN" altLang="en-US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1"/>
            </p:custDataLst>
          </p:nvPr>
        </p:nvCxnSpPr>
        <p:spPr>
          <a:xfrm>
            <a:off x="5424392" y="2111284"/>
            <a:ext cx="5378" cy="12575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ardrop 19"/>
          <p:cNvSpPr/>
          <p:nvPr>
            <p:custDataLst>
              <p:tags r:id="rId12"/>
            </p:custDataLst>
          </p:nvPr>
        </p:nvSpPr>
        <p:spPr>
          <a:xfrm>
            <a:off x="4876800" y="1563692"/>
            <a:ext cx="547592" cy="547592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40 w 434340"/>
              <a:gd name="connsiteY2" fmla="*/ 434340 h 434340"/>
              <a:gd name="connsiteX3" fmla="*/ 217170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10" y="0"/>
                  <a:pt x="434340" y="97230"/>
                  <a:pt x="434340" y="217170"/>
                </a:cubicBezTo>
                <a:lnTo>
                  <a:pt x="434340" y="434340"/>
                </a:lnTo>
                <a:lnTo>
                  <a:pt x="217170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ardrop 20"/>
          <p:cNvSpPr/>
          <p:nvPr>
            <p:custDataLst>
              <p:tags r:id="rId13"/>
            </p:custDataLst>
          </p:nvPr>
        </p:nvSpPr>
        <p:spPr>
          <a:xfrm>
            <a:off x="5424392" y="1899131"/>
            <a:ext cx="212153" cy="212153"/>
          </a:xfrm>
          <a:custGeom>
            <a:avLst/>
            <a:gdLst>
              <a:gd name="connsiteX0" fmla="*/ 84138 w 168276"/>
              <a:gd name="connsiteY0" fmla="*/ 0 h 168276"/>
              <a:gd name="connsiteX1" fmla="*/ 168276 w 168276"/>
              <a:gd name="connsiteY1" fmla="*/ 84138 h 168276"/>
              <a:gd name="connsiteX2" fmla="*/ 168275 w 168276"/>
              <a:gd name="connsiteY2" fmla="*/ 84138 h 168276"/>
              <a:gd name="connsiteX3" fmla="*/ 84137 w 168276"/>
              <a:gd name="connsiteY3" fmla="*/ 168276 h 168276"/>
              <a:gd name="connsiteX4" fmla="*/ 0 w 168276"/>
              <a:gd name="connsiteY4" fmla="*/ 168276 h 168276"/>
              <a:gd name="connsiteX5" fmla="*/ 0 w 168276"/>
              <a:gd name="connsiteY5" fmla="*/ 84138 h 168276"/>
              <a:gd name="connsiteX6" fmla="*/ 84138 w 168276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6" h="168276">
                <a:moveTo>
                  <a:pt x="84138" y="0"/>
                </a:moveTo>
                <a:cubicBezTo>
                  <a:pt x="130606" y="0"/>
                  <a:pt x="168276" y="37670"/>
                  <a:pt x="168276" y="84138"/>
                </a:cubicBezTo>
                <a:lnTo>
                  <a:pt x="168275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5719003" y="2979105"/>
            <a:ext cx="5863397" cy="14586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不需要为用户在每台网络机器上放一个用户目录，因为用户目录可以在NFS服务器上设置并使其在整个网络上可用。</a:t>
            </a:r>
            <a:endParaRPr lang="zh-CN" altLang="en-US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15"/>
            </p:custDataLst>
          </p:nvPr>
        </p:nvCxnSpPr>
        <p:spPr>
          <a:xfrm>
            <a:off x="5424392" y="3657991"/>
            <a:ext cx="5378" cy="123513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ardrop 38"/>
          <p:cNvSpPr/>
          <p:nvPr>
            <p:custDataLst>
              <p:tags r:id="rId16"/>
            </p:custDataLst>
          </p:nvPr>
        </p:nvSpPr>
        <p:spPr>
          <a:xfrm>
            <a:off x="4876800" y="3094388"/>
            <a:ext cx="547592" cy="547592"/>
          </a:xfrm>
          <a:custGeom>
            <a:avLst/>
            <a:gdLst>
              <a:gd name="connsiteX0" fmla="*/ 217170 w 434340"/>
              <a:gd name="connsiteY0" fmla="*/ 0 h 434340"/>
              <a:gd name="connsiteX1" fmla="*/ 434340 w 434340"/>
              <a:gd name="connsiteY1" fmla="*/ 217170 h 434340"/>
              <a:gd name="connsiteX2" fmla="*/ 434340 w 434340"/>
              <a:gd name="connsiteY2" fmla="*/ 434340 h 434340"/>
              <a:gd name="connsiteX3" fmla="*/ 217170 w 434340"/>
              <a:gd name="connsiteY3" fmla="*/ 434340 h 434340"/>
              <a:gd name="connsiteX4" fmla="*/ 0 w 434340"/>
              <a:gd name="connsiteY4" fmla="*/ 217170 h 434340"/>
              <a:gd name="connsiteX5" fmla="*/ 217170 w 434340"/>
              <a:gd name="connsiteY5" fmla="*/ 0 h 434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40">
                <a:moveTo>
                  <a:pt x="217170" y="0"/>
                </a:moveTo>
                <a:cubicBezTo>
                  <a:pt x="337110" y="0"/>
                  <a:pt x="434340" y="97230"/>
                  <a:pt x="434340" y="217170"/>
                </a:cubicBezTo>
                <a:lnTo>
                  <a:pt x="434340" y="434340"/>
                </a:lnTo>
                <a:lnTo>
                  <a:pt x="217170" y="434340"/>
                </a:lnTo>
                <a:cubicBezTo>
                  <a:pt x="97230" y="434340"/>
                  <a:pt x="0" y="337110"/>
                  <a:pt x="0" y="217170"/>
                </a:cubicBezTo>
                <a:cubicBezTo>
                  <a:pt x="0" y="97230"/>
                  <a:pt x="97230" y="0"/>
                  <a:pt x="2171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9" name="Teardrop 39"/>
          <p:cNvSpPr/>
          <p:nvPr>
            <p:custDataLst>
              <p:tags r:id="rId17"/>
            </p:custDataLst>
          </p:nvPr>
        </p:nvSpPr>
        <p:spPr>
          <a:xfrm>
            <a:off x="5424213" y="3429861"/>
            <a:ext cx="211943" cy="218607"/>
          </a:xfrm>
          <a:custGeom>
            <a:avLst/>
            <a:gdLst>
              <a:gd name="connsiteX0" fmla="*/ 78857 w 168109"/>
              <a:gd name="connsiteY0" fmla="*/ 169 h 173395"/>
              <a:gd name="connsiteX1" fmla="*/ 159454 w 168109"/>
              <a:gd name="connsiteY1" fmla="*/ 46588 h 173395"/>
              <a:gd name="connsiteX2" fmla="*/ 168109 w 168109"/>
              <a:gd name="connsiteY2" fmla="*/ 78855 h 173395"/>
              <a:gd name="connsiteX3" fmla="*/ 163568 w 168109"/>
              <a:gd name="connsiteY3" fmla="*/ 111959 h 173395"/>
              <a:gd name="connsiteX4" fmla="*/ 89424 w 168109"/>
              <a:gd name="connsiteY4" fmla="*/ 168112 h 173395"/>
              <a:gd name="connsiteX5" fmla="*/ 5450 w 168109"/>
              <a:gd name="connsiteY5" fmla="*/ 173395 h 173395"/>
              <a:gd name="connsiteX6" fmla="*/ 170 w 168109"/>
              <a:gd name="connsiteY6" fmla="*/ 89423 h 173395"/>
              <a:gd name="connsiteX7" fmla="*/ 78857 w 168109"/>
              <a:gd name="connsiteY7" fmla="*/ 169 h 17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8109" h="173395">
                <a:moveTo>
                  <a:pt x="78857" y="169"/>
                </a:moveTo>
                <a:cubicBezTo>
                  <a:pt x="113641" y="-2019"/>
                  <a:pt x="144812" y="17250"/>
                  <a:pt x="159454" y="46588"/>
                </a:cubicBezTo>
                <a:lnTo>
                  <a:pt x="168109" y="78855"/>
                </a:lnTo>
                <a:lnTo>
                  <a:pt x="163568" y="111959"/>
                </a:lnTo>
                <a:cubicBezTo>
                  <a:pt x="152716" y="142899"/>
                  <a:pt x="124203" y="165925"/>
                  <a:pt x="89424" y="168112"/>
                </a:cubicBezTo>
                <a:lnTo>
                  <a:pt x="5450" y="173395"/>
                </a:lnTo>
                <a:lnTo>
                  <a:pt x="170" y="89423"/>
                </a:lnTo>
                <a:cubicBezTo>
                  <a:pt x="-2752" y="43050"/>
                  <a:pt x="32480" y="3087"/>
                  <a:pt x="78857" y="1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8"/>
            </p:custDataLst>
          </p:nvPr>
        </p:nvSpPr>
        <p:spPr>
          <a:xfrm>
            <a:off x="5719003" y="4503396"/>
            <a:ext cx="5863397" cy="145864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6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减少网络上移动设备的数量。例如软盘、光驱、USB等设备可以在网络上被其他机器使用。</a:t>
            </a:r>
            <a:endParaRPr lang="zh-CN" altLang="en-US" spc="16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7" name="Teardrop 44"/>
          <p:cNvSpPr/>
          <p:nvPr>
            <p:custDataLst>
              <p:tags r:id="rId19"/>
            </p:custDataLst>
          </p:nvPr>
        </p:nvSpPr>
        <p:spPr>
          <a:xfrm>
            <a:off x="4876800" y="4618684"/>
            <a:ext cx="547592" cy="547591"/>
          </a:xfrm>
          <a:custGeom>
            <a:avLst/>
            <a:gdLst>
              <a:gd name="connsiteX0" fmla="*/ 217171 w 434340"/>
              <a:gd name="connsiteY0" fmla="*/ 0 h 434339"/>
              <a:gd name="connsiteX1" fmla="*/ 434340 w 434340"/>
              <a:gd name="connsiteY1" fmla="*/ 217169 h 434339"/>
              <a:gd name="connsiteX2" fmla="*/ 434340 w 434340"/>
              <a:gd name="connsiteY2" fmla="*/ 434338 h 434339"/>
              <a:gd name="connsiteX3" fmla="*/ 217169 w 434340"/>
              <a:gd name="connsiteY3" fmla="*/ 434339 h 434339"/>
              <a:gd name="connsiteX4" fmla="*/ 1 w 434340"/>
              <a:gd name="connsiteY4" fmla="*/ 217169 h 434339"/>
              <a:gd name="connsiteX5" fmla="*/ 217171 w 434340"/>
              <a:gd name="connsiteY5" fmla="*/ 0 h 43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4340" h="434339">
                <a:moveTo>
                  <a:pt x="217171" y="0"/>
                </a:moveTo>
                <a:cubicBezTo>
                  <a:pt x="337110" y="0"/>
                  <a:pt x="434340" y="97230"/>
                  <a:pt x="434340" y="217169"/>
                </a:cubicBezTo>
                <a:lnTo>
                  <a:pt x="434340" y="434338"/>
                </a:lnTo>
                <a:lnTo>
                  <a:pt x="217169" y="434339"/>
                </a:lnTo>
                <a:cubicBezTo>
                  <a:pt x="97230" y="434340"/>
                  <a:pt x="0" y="337111"/>
                  <a:pt x="1" y="217169"/>
                </a:cubicBezTo>
                <a:cubicBezTo>
                  <a:pt x="-1" y="97229"/>
                  <a:pt x="97230" y="0"/>
                  <a:pt x="2171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9" name="Teardrop 45"/>
          <p:cNvSpPr/>
          <p:nvPr>
            <p:custDataLst>
              <p:tags r:id="rId20"/>
            </p:custDataLst>
          </p:nvPr>
        </p:nvSpPr>
        <p:spPr>
          <a:xfrm>
            <a:off x="5424392" y="4954118"/>
            <a:ext cx="212153" cy="212153"/>
          </a:xfrm>
          <a:custGeom>
            <a:avLst/>
            <a:gdLst>
              <a:gd name="connsiteX0" fmla="*/ 84138 w 168276"/>
              <a:gd name="connsiteY0" fmla="*/ 0 h 168276"/>
              <a:gd name="connsiteX1" fmla="*/ 168276 w 168276"/>
              <a:gd name="connsiteY1" fmla="*/ 84138 h 168276"/>
              <a:gd name="connsiteX2" fmla="*/ 168275 w 168276"/>
              <a:gd name="connsiteY2" fmla="*/ 84138 h 168276"/>
              <a:gd name="connsiteX3" fmla="*/ 84137 w 168276"/>
              <a:gd name="connsiteY3" fmla="*/ 168276 h 168276"/>
              <a:gd name="connsiteX4" fmla="*/ 0 w 168276"/>
              <a:gd name="connsiteY4" fmla="*/ 168276 h 168276"/>
              <a:gd name="connsiteX5" fmla="*/ 0 w 168276"/>
              <a:gd name="connsiteY5" fmla="*/ 84138 h 168276"/>
              <a:gd name="connsiteX6" fmla="*/ 84138 w 168276"/>
              <a:gd name="connsiteY6" fmla="*/ 0 h 16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276" h="168276">
                <a:moveTo>
                  <a:pt x="84138" y="0"/>
                </a:moveTo>
                <a:cubicBezTo>
                  <a:pt x="130606" y="0"/>
                  <a:pt x="168276" y="37670"/>
                  <a:pt x="168276" y="84138"/>
                </a:cubicBezTo>
                <a:lnTo>
                  <a:pt x="168275" y="84138"/>
                </a:lnTo>
                <a:cubicBezTo>
                  <a:pt x="168275" y="130606"/>
                  <a:pt x="130605" y="168276"/>
                  <a:pt x="84137" y="168276"/>
                </a:cubicBezTo>
                <a:lnTo>
                  <a:pt x="0" y="168276"/>
                </a:lnTo>
                <a:lnTo>
                  <a:pt x="0" y="84138"/>
                </a:lnTo>
                <a:cubicBezTo>
                  <a:pt x="0" y="37670"/>
                  <a:pt x="37670" y="0"/>
                  <a:pt x="84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1"/>
            </p:custDataLst>
          </p:nvPr>
        </p:nvSpPr>
        <p:spPr>
          <a:xfrm>
            <a:off x="4940445" y="3152029"/>
            <a:ext cx="431175" cy="4311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>
                <a:solidFill>
                  <a:schemeClr val="lt1"/>
                </a:solidFill>
                <a:latin typeface="微软雅黑" panose="020B0503020204020204" charset="-122"/>
              </a:rPr>
              <a:t>02</a:t>
            </a:r>
            <a:endParaRPr lang="en-US" altLang="zh-CN" dirty="0">
              <a:solidFill>
                <a:schemeClr val="lt1"/>
              </a:solidFill>
              <a:latin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4940445" y="1623585"/>
            <a:ext cx="431175" cy="4311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>
                <a:solidFill>
                  <a:schemeClr val="lt1"/>
                </a:solidFill>
                <a:latin typeface="微软雅黑" panose="020B0503020204020204" charset="-122"/>
              </a:rPr>
              <a:t>01</a:t>
            </a:r>
            <a:endParaRPr lang="en-US" altLang="zh-CN" dirty="0">
              <a:solidFill>
                <a:schemeClr val="lt1"/>
              </a:solidFill>
              <a:latin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3"/>
            </p:custDataLst>
          </p:nvPr>
        </p:nvSpPr>
        <p:spPr>
          <a:xfrm>
            <a:off x="4953881" y="4682725"/>
            <a:ext cx="431175" cy="43117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algn="ctr">
              <a:defRPr sz="16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en-US" altLang="zh-CN" dirty="0">
                <a:solidFill>
                  <a:schemeClr val="lt1"/>
                </a:solidFill>
                <a:latin typeface="微软雅黑" panose="020B0503020204020204" charset="-122"/>
              </a:rPr>
              <a:t>03</a:t>
            </a:r>
            <a:endParaRPr lang="en-US" altLang="zh-CN" dirty="0">
              <a:solidFill>
                <a:schemeClr val="lt1"/>
              </a:solidFill>
              <a:latin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>
          <a:xfrm>
            <a:off x="-1270" y="5223510"/>
            <a:ext cx="1847215" cy="16224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58" h="2510">
                <a:moveTo>
                  <a:pt x="780" y="0"/>
                </a:moveTo>
                <a:cubicBezTo>
                  <a:pt x="1927" y="0"/>
                  <a:pt x="2858" y="931"/>
                  <a:pt x="2858" y="2079"/>
                </a:cubicBezTo>
                <a:cubicBezTo>
                  <a:pt x="2858" y="2222"/>
                  <a:pt x="2843" y="2362"/>
                  <a:pt x="2816" y="2497"/>
                </a:cubicBezTo>
                <a:lnTo>
                  <a:pt x="2813" y="2510"/>
                </a:lnTo>
                <a:lnTo>
                  <a:pt x="0" y="2510"/>
                </a:lnTo>
                <a:lnTo>
                  <a:pt x="0" y="151"/>
                </a:lnTo>
                <a:lnTo>
                  <a:pt x="17" y="144"/>
                </a:lnTo>
                <a:cubicBezTo>
                  <a:pt x="253" y="51"/>
                  <a:pt x="510" y="0"/>
                  <a:pt x="780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5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熟悉NFS工作原理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77163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包括两部分：服务器端和客户端。由于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服务功能很多，会有很多端口，这些端口还有可能不固定，那么客户端就无法与服务器进行通信，因为程序间通信必须通过端口（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tcp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udp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都是端到端通信），因此就需要一个中间的桥接机制，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进程即充当这样一个角色，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的端口是一定的（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），当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启动时，会向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进行注册，那么客户端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就能与服务器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进行通信，从而进行文件的传输。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当客户端用户打开一个文件或目录时，内核会判断该文件是本地文件还是远程共享目录文件。如果是远程文件，则通过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进程访问远程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服务端的共享目录；如果是本地文件，则直接打开。为了更好地开发，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进程及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进程都有多个。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熟悉NFS工作原理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16540" y="152525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工作流程：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）由程序在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客户端发起存取文件的请求，客户端本地的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）服务会通过网络向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端口发出文件存取功能的请求。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找到对应已注册的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端口，通知客户端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）客户端获取正确的端口，并与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 daemon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联机存取数据。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）存取数据成功后，返回前端访问程序，完成一次存取操作。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服务，在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5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下名为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portmap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6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以后名为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rpcbind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9.1.3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NFS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167765"/>
            <a:ext cx="11277600" cy="10833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NFS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的安装是非常简单的，只需要两个软件包，而且在通常情况下是作为系统的默认包安装的。两个软件包如下：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9650" y="2378710"/>
            <a:ext cx="8154670" cy="10248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nfs-utils-*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：包括基本的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命令与监控程序。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rpcbind-*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：支持安全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NFS RPC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服务的连接。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8540" y="3995420"/>
            <a:ext cx="6096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查看系统是否已安装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8000" y="5020310"/>
            <a:ext cx="7009130" cy="5067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rpm -qa nfs-utils rpcbind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1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3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9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715_1*i*1"/>
  <p:tag name="KSO_WM_TEMPLATE_CATEGORY" val="diagram"/>
  <p:tag name="KSO_WM_TEMPLATE_INDEX" val="2021271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c4afa0b5caa43f38b74808b5513ba5f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9"/>
  <p:tag name="KSO_WM_TEMPLATE_ASSEMBLE_GROUPID" val="60656f654054ed1e2fb80949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715_1*i*2"/>
  <p:tag name="KSO_WM_TEMPLATE_CATEGORY" val="diagram"/>
  <p:tag name="KSO_WM_TEMPLATE_INDEX" val="2021271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5e80c0773834399a13599e79356248b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9"/>
  <p:tag name="KSO_WM_TEMPLATE_ASSEMBLE_GROUPID" val="60656f654054ed1e2fb80949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715_1*i*3"/>
  <p:tag name="KSO_WM_TEMPLATE_CATEGORY" val="diagram"/>
  <p:tag name="KSO_WM_TEMPLATE_INDEX" val="2021271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2649454f1f349029e6f455142f4ee7e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654054ed1e2fb80949"/>
  <p:tag name="KSO_WM_TEMPLATE_ASSEMBLE_GROUPID" val="60656f654054ed1e2fb80949"/>
</p:tagLst>
</file>

<file path=ppt/tags/tag20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可添加副标题"/>
  <p:tag name="KSO_WM_UNIT_NOCLEAR" val="0"/>
  <p:tag name="KSO_WM_UNIT_SHOW_EDIT_AREA_INDICATION" val="1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12715_1*b*1"/>
  <p:tag name="KSO_WM_TEMPLATE_CATEGORY" val="diagram"/>
  <p:tag name="KSO_WM_TEMPLATE_INDEX" val="20212715"/>
  <p:tag name="KSO_WM_UNIT_LAYERLEVEL" val="1"/>
  <p:tag name="KSO_WM_TAG_VERSION" val="1.0"/>
  <p:tag name="KSO_WM_BEAUTIFY_FLAG" val="#wm#"/>
  <p:tag name="KSO_WM_CHIP_GROUPID" val="5f461bcef3f92eac738049c8"/>
  <p:tag name="KSO_WM_CHIP_XID" val="5f461bcef3f92eac738049c9"/>
  <p:tag name="KSO_WM_UNIT_DEC_AREA_ID" val="d32f35ecadf84f6c88195a56c54ba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66e44b3459724ff1b3ee14b670880cf5"/>
  <p:tag name="KSO_WM_UNIT_TEXT_FILL_FORE_SCHEMECOLOR_INDEX_BRIGHTNESS" val="-0.5"/>
  <p:tag name="KSO_WM_UNIT_TEXT_FILL_FORE_SCHEMECOLOR_INDEX" val="14"/>
  <p:tag name="KSO_WM_UNIT_TEXT_FILL_TYPE" val="1"/>
  <p:tag name="KSO_WM_TEMPLATE_ASSEMBLE_XID" val="60656f654054ed1e2fb80949"/>
  <p:tag name="KSO_WM_TEMPLATE_ASSEMBLE_GROUPID" val="60656f654054ed1e2fb80949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5782_2*m_h_f*1_1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5782_2*m_h_i*1_2_3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1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1_3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1_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5782_2*m_h_f*1_2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5782_2*m_h_i*1_3_3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2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2_4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2_4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205782_2*m_h_f*1_3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1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3_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ID" val="diagram20205782_2*m_h_i*1_3_4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YPE" val="m_h_i"/>
  <p:tag name="KSO_WM_UNIT_INDEX" val="1_3_4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2"/>
  <p:tag name="KSO_WM_UNIT_ID" val="diagram20205782_2*m_h_i*1_2_2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2"/>
  <p:tag name="KSO_WM_UNIT_ID" val="diagram20205782_2*m_h_i*1_1_2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3_2"/>
  <p:tag name="KSO_WM_UNIT_ID" val="diagram20205782_2*m_h_i*1_3_2"/>
  <p:tag name="KSO_WM_TEMPLATE_CATEGORY" val="diagram"/>
  <p:tag name="KSO_WM_TEMPLATE_INDEX" val="2020578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55.403937007874,&quot;left&quot;:384,&quot;top&quot;:114.04803149606298,&quot;width&quot;:528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715_1*i*4"/>
  <p:tag name="KSO_WM_TEMPLATE_CATEGORY" val="diagram"/>
  <p:tag name="KSO_WM_TEMPLATE_INDEX" val="2021271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7849fb6e2d4740bbea23af99150873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CHIP_GROUPID" val="5f71a4e3747e3ea6e293b256"/>
  <p:tag name="KSO_WM_CHIP_XID" val="5f71a4e3747e3ea6e293b257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8"/>
  <p:tag name="KSO_WM_TEMPLATE_ASSEMBLE_XID" val="60656f654054ed1e2fb80949"/>
  <p:tag name="KSO_WM_TEMPLATE_ASSEMBLE_GROUPID" val="60656f654054ed1e2fb80949"/>
</p:tagLst>
</file>

<file path=ppt/tags/tag2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5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9:16&quot;,&quot;maxSize&quot;:{&quot;size1&quot;:20},&quot;minSize&quot;:{&quot;size1&quot;:11.2},&quot;normalSize&quot;:{&quot;size1&quot;:11.2},&quot;subLayout&quot;:[{&quot;id&quot;:&quot;2025-07-18T21:49:16&quot;,&quot;margin&quot;:{&quot;bottom&quot;:0.025999998673796654,&quot;left&quot;:1.2699999809265137,&quot;right&quot;:1.2699999809265137,&quot;top&quot;:0.4230000376701355},&quot;type&quot;:0},{&quot;id&quot;:&quot;2025-07-18T21:49:1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55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6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6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7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8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29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0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50:00&quot;,&quot;maxSize&quot;:{&quot;size1&quot;:20},&quot;minSize&quot;:{&quot;size1&quot;:11.2},&quot;normalSize&quot;:{&quot;size1&quot;:11.2},&quot;subLayout&quot;:[{&quot;id&quot;:&quot;2025-07-18T21:50:00&quot;,&quot;margin&quot;:{&quot;bottom&quot;:0.025999998673796654,&quot;left&quot;:1.2699999809265137,&quot;right&quot;:1.2699999809265137,&quot;top&quot;:0.4230000376701355},&quot;type&quot;:0},{&quot;id&quot;:&quot;2025-07-18T21:50:0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0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90_1*i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EC_AREA_ID" val="6fd5bc5f48ee4de29c3c6c2407a84390"/>
  <p:tag name="KSO_WM_CHIP_GROUPID" val="5ef16ca95bb2a422ac9a2b25"/>
  <p:tag name="KSO_WM_CHIP_XID" val="5ef16ca95bb2a422ac9a2b26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1265"/>
  <p:tag name="KSO_WM_TEMPLATE_ASSEMBLE_XID" val="60656f0f4054ed1e2fb802b8"/>
  <p:tag name="KSO_WM_TEMPLATE_ASSEMBLE_GROUPID" val="60656f0f4054ed1e2fb802b8"/>
  <p:tag name="WM_BEAUTIFY_ZORDER_FLAG_TAG" val="3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890_1*i*2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PLACING_PICTURE_MD4" val="7A5771E8F0C5F33BEFFFA9F7C1FFE1CB"/>
  <p:tag name="KSO_WM_UNIT_BLOCK" val="0"/>
  <p:tag name="KSO_WM_UNIT_SM_LIMIT_TYPE" val="2"/>
  <p:tag name="KSO_WM_UNIT_DEC_AREA_ID" val="2b0f70a30e6647e185dbffae2058be74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CHIP_GROUPID" val="5ef16ca95bb2a422ac9a2b25"/>
  <p:tag name="KSO_WM_CHIP_XID" val="5ef16ca95bb2a422ac9a2b26"/>
  <p:tag name="KSO_WM_TEMPLATE_ASSEMBLE_XID" val="60656f0f4054ed1e2fb802b8"/>
  <p:tag name="KSO_WM_TEMPLATE_ASSEMBLE_GROUPID" val="60656f0f4054ed1e2fb802b8"/>
  <p:tag name="WM_BEAUTIFY_ZORDER_FLAG_TAG" val="4"/>
</p:tagLst>
</file>

<file path=ppt/tags/tag324.xml><?xml version="1.0" encoding="utf-8"?>
<p:tagLst xmlns:p="http://schemas.openxmlformats.org/presentationml/2006/main">
  <p:tag name="KSO_WM_UNIT_VALUE" val="1396*1396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890_1*d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44da094984f447bb9a61a98f0165c8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5f9b0faa384473bb733bca154027e38"/>
  <p:tag name="KSO_WM_UNIT_PLACING_PICTURE" val="75f9b0faa384473bb733bca154027e38"/>
  <p:tag name="KSO_WM_TEMPLATE_ASSEMBLE_XID" val="60656f0f4054ed1e2fb802b8"/>
  <p:tag name="KSO_WM_TEMPLATE_ASSEMBLE_GROUPID" val="60656f0f4054ed1e2fb802b8"/>
  <p:tag name="WM_BEAUTIFY_ZORDER_FLAG_TAG" val="5"/>
</p:tagLst>
</file>

<file path=ppt/tags/tag3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890_1*f*1"/>
  <p:tag name="KSO_WM_TEMPLATE_CATEGORY" val="diagram"/>
  <p:tag name="KSO_WM_TEMPLATE_INDEX" val="202118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8a71681b09f466b86a846f1dd4477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f6756d09b80488ba66550c07358432c"/>
  <p:tag name="KSO_WM_UNIT_TEXT_FILL_FORE_SCHEMECOLOR_INDEX_BRIGHTNESS" val="0.25"/>
  <p:tag name="KSO_WM_UNIT_TEXT_FILL_FORE_SCHEMECOLOR_INDEX" val="13"/>
  <p:tag name="KSO_WM_UNIT_TEXT_FILL_TYPE" val="1"/>
  <p:tag name="KSO_WM_TEMPLATE_ASSEMBLE_XID" val="60656f0f4054ed1e2fb802b8"/>
  <p:tag name="KSO_WM_TEMPLATE_ASSEMBLE_GROUPID" val="60656f0f4054ed1e2fb802b8"/>
  <p:tag name="WM_BEAUTIFY_ZORDER_FLAG_TAG" val="6"/>
</p:tagLst>
</file>

<file path=ppt/tags/tag32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60_2*l_h_i*1_1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5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760_2*l_h_i*1_1_2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60_2*l_h_i*1_2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.5"/>
  <p:tag name="KSO_WM_UNIT_SHADOW_SCHEMECOLOR_INDEX" val="13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760_2*l_h_i*1_2_2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760_2*l_h_i*1_3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5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760_2*l_h_i*1_3_2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-0.25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28760_2*l_h_f*1_1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SUBTYPE" val="a"/>
  <p:tag name="KSO_WM_DIAGRAM_GROUP_CODE" val="l1-1"/>
  <p:tag name="KSO_WM_UNIT_PRESET_TEXT_INDEX" val="6"/>
  <p:tag name="KSO_WM_UNIT_PRESET_TEXT_LEN" val="53"/>
  <p:tag name="KSO_WM_UNIT_VALUE" val="94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28760_2*l_h_f*1_2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SUBTYPE" val="a"/>
  <p:tag name="KSO_WM_DIAGRAM_GROUP_CODE" val="l1-1"/>
  <p:tag name="KSO_WM_UNIT_PRESET_TEXT_INDEX" val="6"/>
  <p:tag name="KSO_WM_UNIT_PRESET_TEXT_LEN" val="53"/>
  <p:tag name="KSO_WM_UNIT_VALUE" val="94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28760_2*l_h_f*1_3_1"/>
  <p:tag name="KSO_WM_TEMPLATE_CATEGORY" val="diagram"/>
  <p:tag name="KSO_WM_TEMPLATE_INDEX" val="20228760"/>
  <p:tag name="KSO_WM_UNIT_LAYERLEVEL" val="1_1_1"/>
  <p:tag name="KSO_WM_TAG_VERSION" val="1.0"/>
  <p:tag name="KSO_WM_BEAUTIFY_FLAG" val="#wm#"/>
  <p:tag name="KSO_WM_UNIT_SUBTYPE" val="a"/>
  <p:tag name="KSO_WM_DIAGRAM_GROUP_CODE" val="l1-1"/>
  <p:tag name="KSO_WM_UNIT_PRESET_TEXT_INDEX" val="6"/>
  <p:tag name="KSO_WM_UNIT_PRESET_TEXT_LEN" val="53"/>
  <p:tag name="KSO_WM_UNIT_VALUE" val="94"/>
  <p:tag name="KSO_WM_UNIT_TEXT_FILL_FORE_SCHEMECOLOR_INDEX_BRIGHTNESS" val="0.25"/>
  <p:tag name="KSO_WM_UNIT_TEXT_FILL_FORE_SCHEMECOLOR_INDEX" val="13"/>
  <p:tag name="KSO_WM_UNIT_TEXT_FILL_TYPE" val="1"/>
  <p:tag name="KSO_WM_DIAGRAM_VIRTUALLY_FRAME" val="{&quot;height&quot;:317.35,&quot;left&quot;:102.6,&quot;top&quot;:140.55,&quot;width&quot;:754.85}"/>
</p:tagLst>
</file>

<file path=ppt/tags/tag3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4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5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5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6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20T22:51:13&quot;,&quot;maxSize&quot;:{&quot;size1&quot;:20},&quot;minSize&quot;:{&quot;size1&quot;:11.2},&quot;normalSize&quot;:{&quot;size1&quot;:11.2},&quot;subLayout&quot;:[{&quot;id&quot;:&quot;2025-07-20T22:51:13&quot;,&quot;margin&quot;:{&quot;bottom&quot;:0.025999998673796654,&quot;left&quot;:1.2699999809265137,&quot;right&quot;:1.2699999809265137,&quot;top&quot;:0.4230000376701355},&quot;type&quot;:0},{&quot;id&quot;:&quot;2025-07-20T22:51:1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5823</Words>
  <Application>WPS 演示</Application>
  <PresentationFormat>宽屏</PresentationFormat>
  <Paragraphs>236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Arial Unicode MS</vt:lpstr>
      <vt:lpstr>Wingdings</vt:lpstr>
      <vt:lpstr>Times New Roman</vt:lpstr>
      <vt:lpstr>Wingdings</vt:lpstr>
      <vt:lpstr>Office 主题​​</vt:lpstr>
      <vt:lpstr>1_Office 主题​​</vt:lpstr>
      <vt:lpstr>项目九  搭建NFS服务器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16</cp:revision>
  <dcterms:created xsi:type="dcterms:W3CDTF">2025-07-18T13:49:00Z</dcterms:created>
  <dcterms:modified xsi:type="dcterms:W3CDTF">2025-12-02T12:56:00Z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